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</p:sldMasterIdLst>
  <p:notesMasterIdLst>
    <p:notesMasterId r:id="rId33"/>
  </p:notesMasterIdLst>
  <p:sldIdLst>
    <p:sldId id="324" r:id="rId4"/>
    <p:sldId id="375" r:id="rId5"/>
    <p:sldId id="364" r:id="rId6"/>
    <p:sldId id="367" r:id="rId7"/>
    <p:sldId id="357" r:id="rId8"/>
    <p:sldId id="380" r:id="rId9"/>
    <p:sldId id="374" r:id="rId10"/>
    <p:sldId id="376" r:id="rId11"/>
    <p:sldId id="361" r:id="rId12"/>
    <p:sldId id="377" r:id="rId13"/>
    <p:sldId id="379" r:id="rId14"/>
    <p:sldId id="378" r:id="rId15"/>
    <p:sldId id="381" r:id="rId16"/>
    <p:sldId id="382" r:id="rId17"/>
    <p:sldId id="749" r:id="rId18"/>
    <p:sldId id="300" r:id="rId19"/>
    <p:sldId id="756" r:id="rId20"/>
    <p:sldId id="383" r:id="rId21"/>
    <p:sldId id="306" r:id="rId22"/>
    <p:sldId id="418" r:id="rId23"/>
    <p:sldId id="635" r:id="rId24"/>
    <p:sldId id="637" r:id="rId25"/>
    <p:sldId id="636" r:id="rId26"/>
    <p:sldId id="638" r:id="rId27"/>
    <p:sldId id="639" r:id="rId28"/>
    <p:sldId id="641" r:id="rId29"/>
    <p:sldId id="640" r:id="rId30"/>
    <p:sldId id="642" r:id="rId31"/>
    <p:sldId id="607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raldo Valenga Alves" initials="EVA" lastIdx="1" clrIdx="0">
    <p:extLst>
      <p:ext uri="{19B8F6BF-5375-455C-9EA6-DF929625EA0E}">
        <p15:presenceInfo xmlns:p15="http://schemas.microsoft.com/office/powerpoint/2012/main" userId="8d1bd03c74dd397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9BFFC8"/>
    <a:srgbClr val="DAE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1D9EC3-99D1-4D50-815A-9A661C725F2F}" v="5" dt="2021-01-09T20:07:15.8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ASPARDF\DENSP_COATS$\PMSB\Planilhas%20CONV&#202;NIOS_TED_PARCERIAS_GERAL\Demonstrativo%20das%20parcerias_Ger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/>
              <a:t>Demonstrativo do resultado das parcerias-Geral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Plan1!$B$109</c:f>
              <c:strCache>
                <c:ptCount val="1"/>
                <c:pt idx="0">
                  <c:v>Conv./Parcerias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Plan1!$C$108:$E$108</c:f>
              <c:strCache>
                <c:ptCount val="3"/>
                <c:pt idx="0">
                  <c:v>Celebrado</c:v>
                </c:pt>
                <c:pt idx="1">
                  <c:v>PMSB Concluído</c:v>
                </c:pt>
                <c:pt idx="2">
                  <c:v>PMSB em execução </c:v>
                </c:pt>
              </c:strCache>
            </c:strRef>
          </c:cat>
          <c:val>
            <c:numRef>
              <c:f>Plan1!$C$109:$E$109</c:f>
              <c:numCache>
                <c:formatCode>General</c:formatCode>
                <c:ptCount val="3"/>
                <c:pt idx="0">
                  <c:v>10</c:v>
                </c:pt>
                <c:pt idx="1">
                  <c:v>131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97-44BA-B621-34DE6477C3CF}"/>
            </c:ext>
          </c:extLst>
        </c:ser>
        <c:ser>
          <c:idx val="1"/>
          <c:order val="1"/>
          <c:tx>
            <c:strRef>
              <c:f>Plan1!$B$110</c:f>
              <c:strCache>
                <c:ptCount val="1"/>
                <c:pt idx="0">
                  <c:v>Conv. Prefeituras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Plan1!$C$108:$E$108</c:f>
              <c:strCache>
                <c:ptCount val="3"/>
                <c:pt idx="0">
                  <c:v>Celebrado</c:v>
                </c:pt>
                <c:pt idx="1">
                  <c:v>PMSB Concluído</c:v>
                </c:pt>
                <c:pt idx="2">
                  <c:v>PMSB em execução </c:v>
                </c:pt>
              </c:strCache>
            </c:strRef>
          </c:cat>
          <c:val>
            <c:numRef>
              <c:f>Plan1!$C$110:$E$110</c:f>
              <c:numCache>
                <c:formatCode>General</c:formatCode>
                <c:ptCount val="3"/>
                <c:pt idx="0">
                  <c:v>367</c:v>
                </c:pt>
                <c:pt idx="1">
                  <c:v>325</c:v>
                </c:pt>
                <c:pt idx="2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97-44BA-B621-34DE6477C3CF}"/>
            </c:ext>
          </c:extLst>
        </c:ser>
        <c:ser>
          <c:idx val="2"/>
          <c:order val="2"/>
          <c:tx>
            <c:strRef>
              <c:f>Plan1!$B$111</c:f>
              <c:strCache>
                <c:ptCount val="1"/>
                <c:pt idx="0">
                  <c:v>TED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Plan1!$C$108:$E$108</c:f>
              <c:strCache>
                <c:ptCount val="3"/>
                <c:pt idx="0">
                  <c:v>Celebrado</c:v>
                </c:pt>
                <c:pt idx="1">
                  <c:v>PMSB Concluído</c:v>
                </c:pt>
                <c:pt idx="2">
                  <c:v>PMSB em execução </c:v>
                </c:pt>
              </c:strCache>
            </c:strRef>
          </c:cat>
          <c:val>
            <c:numRef>
              <c:f>Plan1!$C$111:$E$111</c:f>
              <c:numCache>
                <c:formatCode>General</c:formatCode>
                <c:ptCount val="3"/>
                <c:pt idx="0">
                  <c:v>14</c:v>
                </c:pt>
                <c:pt idx="1">
                  <c:v>382</c:v>
                </c:pt>
                <c:pt idx="2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97-44BA-B621-34DE6477C3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6985984"/>
        <c:axId val="776986400"/>
      </c:barChart>
      <c:catAx>
        <c:axId val="77698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6986400"/>
        <c:crosses val="autoZero"/>
        <c:auto val="1"/>
        <c:lblAlgn val="ctr"/>
        <c:lblOffset val="100"/>
        <c:noMultiLvlLbl val="0"/>
      </c:catAx>
      <c:valAx>
        <c:axId val="77698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698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4893 municípios c/pop. até 50.000 hab.</a:t>
            </a:r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132 municípios c/pop. Até 50.000 hab.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Atendidos pela Funasa</c:v>
                </c:pt>
                <c:pt idx="1">
                  <c:v>Recursos próprios ou sem informação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1266</c:v>
                </c:pt>
                <c:pt idx="1">
                  <c:v>3627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2C-49CA-91D7-2AB20C500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45 municípios c/pop. até 50.000 hab.</a:t>
            </a:r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45 municípios c/pop. Até 50.000 hab.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Atendidos pela Funasa</c:v>
                </c:pt>
                <c:pt idx="1">
                  <c:v>Recursos próprios ou sem informação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45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F-4736-8F14-8A6697599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1"/>
        <c:delete val="1"/>
      </c:legendEntry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0B5C37-1B6E-49F0-9F6A-AB54ED6AFE5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F3637F0-0986-4FE3-8725-0570C06B5689}">
      <dgm:prSet phldrT="[Texto]" custT="1"/>
      <dgm:spPr/>
      <dgm:t>
        <a:bodyPr/>
        <a:lstStyle/>
        <a:p>
          <a:r>
            <a:rPr lang="pt-BR" sz="2000" b="1" i="1" dirty="0">
              <a:solidFill>
                <a:srgbClr val="FFFF00"/>
              </a:solidFill>
            </a:rPr>
            <a:t>Lei 11.107/05</a:t>
          </a:r>
        </a:p>
      </dgm:t>
    </dgm:pt>
    <dgm:pt modelId="{DB786231-53FF-46C6-839A-FD07842996DA}" type="parTrans" cxnId="{6D04BC6C-4D28-4CF1-8C00-B65C0235F397}">
      <dgm:prSet/>
      <dgm:spPr/>
      <dgm:t>
        <a:bodyPr/>
        <a:lstStyle/>
        <a:p>
          <a:endParaRPr lang="pt-BR"/>
        </a:p>
      </dgm:t>
    </dgm:pt>
    <dgm:pt modelId="{4BB5F759-53FA-4F45-8BA4-2E547592A806}" type="sibTrans" cxnId="{6D04BC6C-4D28-4CF1-8C00-B65C0235F397}">
      <dgm:prSet/>
      <dgm:spPr/>
      <dgm:t>
        <a:bodyPr/>
        <a:lstStyle/>
        <a:p>
          <a:endParaRPr lang="pt-BR"/>
        </a:p>
      </dgm:t>
    </dgm:pt>
    <dgm:pt modelId="{E9DE5DFB-A03C-4474-88E3-45E8F660A523}">
      <dgm:prSet phldrT="[Texto]" custT="1"/>
      <dgm:spPr/>
      <dgm:t>
        <a:bodyPr/>
        <a:lstStyle/>
        <a:p>
          <a:r>
            <a:rPr lang="pt-BR" sz="2000" b="0" i="0" dirty="0"/>
            <a:t>Dispõe sobre normas gerais de contratação de consórcios públicos e dá outras providências.</a:t>
          </a:r>
          <a:endParaRPr lang="pt-BR" sz="2000" dirty="0"/>
        </a:p>
      </dgm:t>
    </dgm:pt>
    <dgm:pt modelId="{ACB9AB65-1CB8-459C-B557-9436853E03E2}" type="parTrans" cxnId="{081AD388-358E-4C01-9931-1D38BBA1050D}">
      <dgm:prSet/>
      <dgm:spPr/>
      <dgm:t>
        <a:bodyPr/>
        <a:lstStyle/>
        <a:p>
          <a:endParaRPr lang="pt-BR"/>
        </a:p>
      </dgm:t>
    </dgm:pt>
    <dgm:pt modelId="{C004A87C-7B65-4442-9169-5E2F3F40FD37}" type="sibTrans" cxnId="{081AD388-358E-4C01-9931-1D38BBA1050D}">
      <dgm:prSet/>
      <dgm:spPr/>
      <dgm:t>
        <a:bodyPr/>
        <a:lstStyle/>
        <a:p>
          <a:endParaRPr lang="pt-BR"/>
        </a:p>
      </dgm:t>
    </dgm:pt>
    <dgm:pt modelId="{EEE70842-96AA-4C33-9AB4-F6B4EEA3F7F1}">
      <dgm:prSet phldrT="[Texto]" custT="1"/>
      <dgm:spPr/>
      <dgm:t>
        <a:bodyPr/>
        <a:lstStyle/>
        <a:p>
          <a:r>
            <a:rPr lang="pt-BR" sz="2000" b="1" i="1" dirty="0">
              <a:solidFill>
                <a:srgbClr val="FFFF00"/>
              </a:solidFill>
            </a:rPr>
            <a:t>Lei 11.445/07</a:t>
          </a:r>
        </a:p>
      </dgm:t>
    </dgm:pt>
    <dgm:pt modelId="{BAC8B4CC-CA3A-4497-B517-FCF8279D2CB0}" type="parTrans" cxnId="{E21672BB-9CB3-4CBC-9001-A911FD3E66E5}">
      <dgm:prSet/>
      <dgm:spPr/>
      <dgm:t>
        <a:bodyPr/>
        <a:lstStyle/>
        <a:p>
          <a:endParaRPr lang="pt-BR"/>
        </a:p>
      </dgm:t>
    </dgm:pt>
    <dgm:pt modelId="{A3B76EC4-2DED-4DDD-8E2F-FD32F69CBDB8}" type="sibTrans" cxnId="{E21672BB-9CB3-4CBC-9001-A911FD3E66E5}">
      <dgm:prSet/>
      <dgm:spPr/>
      <dgm:t>
        <a:bodyPr/>
        <a:lstStyle/>
        <a:p>
          <a:endParaRPr lang="pt-BR"/>
        </a:p>
      </dgm:t>
    </dgm:pt>
    <dgm:pt modelId="{6C71BBE6-F9D7-4235-97A4-D521B20AA3D8}">
      <dgm:prSet phldrT="[Texto]" custT="1"/>
      <dgm:spPr/>
      <dgm:t>
        <a:bodyPr/>
        <a:lstStyle/>
        <a:p>
          <a:r>
            <a:rPr lang="pt-BR" sz="2000" dirty="0"/>
            <a:t>Estabelece as diretrizes nacionais para o saneamento básico</a:t>
          </a:r>
        </a:p>
      </dgm:t>
    </dgm:pt>
    <dgm:pt modelId="{8CFA2784-D867-4AE9-9709-C32203EE02D0}" type="parTrans" cxnId="{8EE31E95-8694-48B4-AAE8-BD63F1A1B8F6}">
      <dgm:prSet/>
      <dgm:spPr/>
      <dgm:t>
        <a:bodyPr/>
        <a:lstStyle/>
        <a:p>
          <a:endParaRPr lang="pt-BR"/>
        </a:p>
      </dgm:t>
    </dgm:pt>
    <dgm:pt modelId="{44D25AEC-B7AB-4F52-9BF3-A6DF4F8116D6}" type="sibTrans" cxnId="{8EE31E95-8694-48B4-AAE8-BD63F1A1B8F6}">
      <dgm:prSet/>
      <dgm:spPr/>
      <dgm:t>
        <a:bodyPr/>
        <a:lstStyle/>
        <a:p>
          <a:endParaRPr lang="pt-BR"/>
        </a:p>
      </dgm:t>
    </dgm:pt>
    <dgm:pt modelId="{06E0FA57-41AC-48F3-AE19-982D80EBBF14}">
      <dgm:prSet phldrT="[Texto]" custT="1"/>
      <dgm:spPr/>
      <dgm:t>
        <a:bodyPr/>
        <a:lstStyle/>
        <a:p>
          <a:r>
            <a:rPr lang="pt-BR" sz="2000" b="1" i="1" dirty="0">
              <a:solidFill>
                <a:srgbClr val="FFFF00"/>
              </a:solidFill>
            </a:rPr>
            <a:t>Termo de Execução Descentralizada  nº 18/2017  </a:t>
          </a:r>
        </a:p>
      </dgm:t>
    </dgm:pt>
    <dgm:pt modelId="{67B37A40-4F09-401B-BC06-0D29F65D58CC}" type="parTrans" cxnId="{281E8194-F3D4-4F3A-887D-ADF8263C948B}">
      <dgm:prSet/>
      <dgm:spPr/>
      <dgm:t>
        <a:bodyPr/>
        <a:lstStyle/>
        <a:p>
          <a:endParaRPr lang="pt-BR"/>
        </a:p>
      </dgm:t>
    </dgm:pt>
    <dgm:pt modelId="{8C6E928C-19C7-42FD-8A15-75CF5F014A67}" type="sibTrans" cxnId="{281E8194-F3D4-4F3A-887D-ADF8263C948B}">
      <dgm:prSet/>
      <dgm:spPr/>
      <dgm:t>
        <a:bodyPr/>
        <a:lstStyle/>
        <a:p>
          <a:endParaRPr lang="pt-BR"/>
        </a:p>
      </dgm:t>
    </dgm:pt>
    <dgm:pt modelId="{17EF7180-894F-4DEF-99D2-04B3E74CB3EB}">
      <dgm:prSet phldrT="[Texto]" custT="1"/>
      <dgm:spPr/>
      <dgm:t>
        <a:bodyPr/>
        <a:lstStyle/>
        <a:p>
          <a:r>
            <a:rPr lang="pt-BR" sz="2000" dirty="0"/>
            <a:t>Capacitar e prestar apoio técnico na elaboração de 19 (dezenove) planos municipais de saneamento básico</a:t>
          </a:r>
        </a:p>
      </dgm:t>
    </dgm:pt>
    <dgm:pt modelId="{15867979-F838-45CA-A6AC-47941487CFBD}" type="parTrans" cxnId="{A30C3492-720C-45D8-BC83-36FD12905C87}">
      <dgm:prSet/>
      <dgm:spPr/>
      <dgm:t>
        <a:bodyPr/>
        <a:lstStyle/>
        <a:p>
          <a:endParaRPr lang="pt-BR"/>
        </a:p>
      </dgm:t>
    </dgm:pt>
    <dgm:pt modelId="{7AC1A1E5-3688-40BB-833F-FB31C9647B73}" type="sibTrans" cxnId="{A30C3492-720C-45D8-BC83-36FD12905C87}">
      <dgm:prSet/>
      <dgm:spPr/>
      <dgm:t>
        <a:bodyPr/>
        <a:lstStyle/>
        <a:p>
          <a:endParaRPr lang="pt-BR"/>
        </a:p>
      </dgm:t>
    </dgm:pt>
    <dgm:pt modelId="{8906F4F3-8C11-4509-8805-F874F9A264CF}" type="pres">
      <dgm:prSet presAssocID="{AD0B5C37-1B6E-49F0-9F6A-AB54ED6AFE59}" presName="linear" presStyleCnt="0">
        <dgm:presLayoutVars>
          <dgm:dir/>
          <dgm:resizeHandles val="exact"/>
        </dgm:presLayoutVars>
      </dgm:prSet>
      <dgm:spPr/>
    </dgm:pt>
    <dgm:pt modelId="{D998EE96-8241-4D75-9A41-468E6091B689}" type="pres">
      <dgm:prSet presAssocID="{DF3637F0-0986-4FE3-8725-0570C06B5689}" presName="comp" presStyleCnt="0"/>
      <dgm:spPr/>
    </dgm:pt>
    <dgm:pt modelId="{4B3F7547-658D-497B-B24A-2851C8E63B9D}" type="pres">
      <dgm:prSet presAssocID="{DF3637F0-0986-4FE3-8725-0570C06B5689}" presName="box" presStyleLbl="node1" presStyleIdx="0" presStyleCnt="3"/>
      <dgm:spPr/>
    </dgm:pt>
    <dgm:pt modelId="{B397827B-8E10-4DE8-AEDA-258533BC8684}" type="pres">
      <dgm:prSet presAssocID="{DF3637F0-0986-4FE3-8725-0570C06B5689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A917689-75D4-46E5-A8B2-BE44FEDD9974}" type="pres">
      <dgm:prSet presAssocID="{DF3637F0-0986-4FE3-8725-0570C06B5689}" presName="text" presStyleLbl="node1" presStyleIdx="0" presStyleCnt="3">
        <dgm:presLayoutVars>
          <dgm:bulletEnabled val="1"/>
        </dgm:presLayoutVars>
      </dgm:prSet>
      <dgm:spPr/>
    </dgm:pt>
    <dgm:pt modelId="{AF4CFFC1-7F6B-49B9-B4C6-8C9E77E9E20F}" type="pres">
      <dgm:prSet presAssocID="{4BB5F759-53FA-4F45-8BA4-2E547592A806}" presName="spacer" presStyleCnt="0"/>
      <dgm:spPr/>
    </dgm:pt>
    <dgm:pt modelId="{06D46EF8-D079-4ADC-8CF1-A079DEA2CCA0}" type="pres">
      <dgm:prSet presAssocID="{EEE70842-96AA-4C33-9AB4-F6B4EEA3F7F1}" presName="comp" presStyleCnt="0"/>
      <dgm:spPr/>
    </dgm:pt>
    <dgm:pt modelId="{7976DEA6-4066-45E5-B7E5-9469FBF2E0E9}" type="pres">
      <dgm:prSet presAssocID="{EEE70842-96AA-4C33-9AB4-F6B4EEA3F7F1}" presName="box" presStyleLbl="node1" presStyleIdx="1" presStyleCnt="3"/>
      <dgm:spPr/>
    </dgm:pt>
    <dgm:pt modelId="{5540F54F-1863-4FB8-B857-02467BC8B4BF}" type="pres">
      <dgm:prSet presAssocID="{EEE70842-96AA-4C33-9AB4-F6B4EEA3F7F1}" presName="img" presStyleLbl="fgImgPlace1" presStyleIdx="1" presStyleCnt="3" custLinFactNeighborX="-9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A8E12C-B267-4AFD-BA8C-9468D2FC187C}" type="pres">
      <dgm:prSet presAssocID="{EEE70842-96AA-4C33-9AB4-F6B4EEA3F7F1}" presName="text" presStyleLbl="node1" presStyleIdx="1" presStyleCnt="3">
        <dgm:presLayoutVars>
          <dgm:bulletEnabled val="1"/>
        </dgm:presLayoutVars>
      </dgm:prSet>
      <dgm:spPr/>
    </dgm:pt>
    <dgm:pt modelId="{BA9B835A-FB74-4716-A76C-DAD3F3CCE921}" type="pres">
      <dgm:prSet presAssocID="{A3B76EC4-2DED-4DDD-8E2F-FD32F69CBDB8}" presName="spacer" presStyleCnt="0"/>
      <dgm:spPr/>
    </dgm:pt>
    <dgm:pt modelId="{F552DB1F-303A-4896-BD95-BF5927138F12}" type="pres">
      <dgm:prSet presAssocID="{06E0FA57-41AC-48F3-AE19-982D80EBBF14}" presName="comp" presStyleCnt="0"/>
      <dgm:spPr/>
    </dgm:pt>
    <dgm:pt modelId="{70D9A91D-990C-487D-9967-A9B9675227E1}" type="pres">
      <dgm:prSet presAssocID="{06E0FA57-41AC-48F3-AE19-982D80EBBF14}" presName="box" presStyleLbl="node1" presStyleIdx="2" presStyleCnt="3"/>
      <dgm:spPr/>
    </dgm:pt>
    <dgm:pt modelId="{2073F700-B2A2-41B0-A89A-97BAD208204E}" type="pres">
      <dgm:prSet presAssocID="{06E0FA57-41AC-48F3-AE19-982D80EBBF1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022D64A-D0BD-4116-9ABD-9C4231E77937}" type="pres">
      <dgm:prSet presAssocID="{06E0FA57-41AC-48F3-AE19-982D80EBBF14}" presName="text" presStyleLbl="node1" presStyleIdx="2" presStyleCnt="3">
        <dgm:presLayoutVars>
          <dgm:bulletEnabled val="1"/>
        </dgm:presLayoutVars>
      </dgm:prSet>
      <dgm:spPr/>
    </dgm:pt>
  </dgm:ptLst>
  <dgm:cxnLst>
    <dgm:cxn modelId="{0F232D10-DB94-4337-828D-776507952EEE}" type="presOf" srcId="{17EF7180-894F-4DEF-99D2-04B3E74CB3EB}" destId="{0022D64A-D0BD-4116-9ABD-9C4231E77937}" srcOrd="1" destOrd="1" presId="urn:microsoft.com/office/officeart/2005/8/layout/vList4"/>
    <dgm:cxn modelId="{EAD7AE2A-D863-49B2-B344-122E834CFCC8}" type="presOf" srcId="{EEE70842-96AA-4C33-9AB4-F6B4EEA3F7F1}" destId="{7976DEA6-4066-45E5-B7E5-9469FBF2E0E9}" srcOrd="0" destOrd="0" presId="urn:microsoft.com/office/officeart/2005/8/layout/vList4"/>
    <dgm:cxn modelId="{AA94A12C-7DE6-4D5E-92A2-07D8E4C0D12C}" type="presOf" srcId="{6C71BBE6-F9D7-4235-97A4-D521B20AA3D8}" destId="{4EA8E12C-B267-4AFD-BA8C-9468D2FC187C}" srcOrd="1" destOrd="1" presId="urn:microsoft.com/office/officeart/2005/8/layout/vList4"/>
    <dgm:cxn modelId="{6D04BC6C-4D28-4CF1-8C00-B65C0235F397}" srcId="{AD0B5C37-1B6E-49F0-9F6A-AB54ED6AFE59}" destId="{DF3637F0-0986-4FE3-8725-0570C06B5689}" srcOrd="0" destOrd="0" parTransId="{DB786231-53FF-46C6-839A-FD07842996DA}" sibTransId="{4BB5F759-53FA-4F45-8BA4-2E547592A806}"/>
    <dgm:cxn modelId="{B6011677-1E1C-4BEF-AA53-77C994F84F8C}" type="presOf" srcId="{6C71BBE6-F9D7-4235-97A4-D521B20AA3D8}" destId="{7976DEA6-4066-45E5-B7E5-9469FBF2E0E9}" srcOrd="0" destOrd="1" presId="urn:microsoft.com/office/officeart/2005/8/layout/vList4"/>
    <dgm:cxn modelId="{081AD388-358E-4C01-9931-1D38BBA1050D}" srcId="{DF3637F0-0986-4FE3-8725-0570C06B5689}" destId="{E9DE5DFB-A03C-4474-88E3-45E8F660A523}" srcOrd="0" destOrd="0" parTransId="{ACB9AB65-1CB8-459C-B557-9436853E03E2}" sibTransId="{C004A87C-7B65-4442-9169-5E2F3F40FD37}"/>
    <dgm:cxn modelId="{A30C3492-720C-45D8-BC83-36FD12905C87}" srcId="{06E0FA57-41AC-48F3-AE19-982D80EBBF14}" destId="{17EF7180-894F-4DEF-99D2-04B3E74CB3EB}" srcOrd="0" destOrd="0" parTransId="{15867979-F838-45CA-A6AC-47941487CFBD}" sibTransId="{7AC1A1E5-3688-40BB-833F-FB31C9647B73}"/>
    <dgm:cxn modelId="{281E8194-F3D4-4F3A-887D-ADF8263C948B}" srcId="{AD0B5C37-1B6E-49F0-9F6A-AB54ED6AFE59}" destId="{06E0FA57-41AC-48F3-AE19-982D80EBBF14}" srcOrd="2" destOrd="0" parTransId="{67B37A40-4F09-401B-BC06-0D29F65D58CC}" sibTransId="{8C6E928C-19C7-42FD-8A15-75CF5F014A67}"/>
    <dgm:cxn modelId="{7E5BDD94-1627-4BA3-9038-743E3B570B37}" type="presOf" srcId="{06E0FA57-41AC-48F3-AE19-982D80EBBF14}" destId="{0022D64A-D0BD-4116-9ABD-9C4231E77937}" srcOrd="1" destOrd="0" presId="urn:microsoft.com/office/officeart/2005/8/layout/vList4"/>
    <dgm:cxn modelId="{8EE31E95-8694-48B4-AAE8-BD63F1A1B8F6}" srcId="{EEE70842-96AA-4C33-9AB4-F6B4EEA3F7F1}" destId="{6C71BBE6-F9D7-4235-97A4-D521B20AA3D8}" srcOrd="0" destOrd="0" parTransId="{8CFA2784-D867-4AE9-9709-C32203EE02D0}" sibTransId="{44D25AEC-B7AB-4F52-9BF3-A6DF4F8116D6}"/>
    <dgm:cxn modelId="{459AA8AC-BA60-4542-832C-8B7D8E224B00}" type="presOf" srcId="{DF3637F0-0986-4FE3-8725-0570C06B5689}" destId="{7A917689-75D4-46E5-A8B2-BE44FEDD9974}" srcOrd="1" destOrd="0" presId="urn:microsoft.com/office/officeart/2005/8/layout/vList4"/>
    <dgm:cxn modelId="{C65F1CAF-16B3-490B-9622-4AA5E6730864}" type="presOf" srcId="{17EF7180-894F-4DEF-99D2-04B3E74CB3EB}" destId="{70D9A91D-990C-487D-9967-A9B9675227E1}" srcOrd="0" destOrd="1" presId="urn:microsoft.com/office/officeart/2005/8/layout/vList4"/>
    <dgm:cxn modelId="{1827DBB6-D593-442E-B7FD-D1CA2197F35A}" type="presOf" srcId="{AD0B5C37-1B6E-49F0-9F6A-AB54ED6AFE59}" destId="{8906F4F3-8C11-4509-8805-F874F9A264CF}" srcOrd="0" destOrd="0" presId="urn:microsoft.com/office/officeart/2005/8/layout/vList4"/>
    <dgm:cxn modelId="{E21672BB-9CB3-4CBC-9001-A911FD3E66E5}" srcId="{AD0B5C37-1B6E-49F0-9F6A-AB54ED6AFE59}" destId="{EEE70842-96AA-4C33-9AB4-F6B4EEA3F7F1}" srcOrd="1" destOrd="0" parTransId="{BAC8B4CC-CA3A-4497-B517-FCF8279D2CB0}" sibTransId="{A3B76EC4-2DED-4DDD-8E2F-FD32F69CBDB8}"/>
    <dgm:cxn modelId="{2D3522CC-E622-4A49-ACEF-A46D286B4012}" type="presOf" srcId="{E9DE5DFB-A03C-4474-88E3-45E8F660A523}" destId="{4B3F7547-658D-497B-B24A-2851C8E63B9D}" srcOrd="0" destOrd="1" presId="urn:microsoft.com/office/officeart/2005/8/layout/vList4"/>
    <dgm:cxn modelId="{55F5F5D5-F1FA-4779-A14A-7E1D8864DF44}" type="presOf" srcId="{E9DE5DFB-A03C-4474-88E3-45E8F660A523}" destId="{7A917689-75D4-46E5-A8B2-BE44FEDD9974}" srcOrd="1" destOrd="1" presId="urn:microsoft.com/office/officeart/2005/8/layout/vList4"/>
    <dgm:cxn modelId="{B8CE4AE9-23F9-4D71-89A1-0F4FB38DC807}" type="presOf" srcId="{DF3637F0-0986-4FE3-8725-0570C06B5689}" destId="{4B3F7547-658D-497B-B24A-2851C8E63B9D}" srcOrd="0" destOrd="0" presId="urn:microsoft.com/office/officeart/2005/8/layout/vList4"/>
    <dgm:cxn modelId="{99D84AED-18F3-47A5-ADCD-9DBF4A69CD01}" type="presOf" srcId="{EEE70842-96AA-4C33-9AB4-F6B4EEA3F7F1}" destId="{4EA8E12C-B267-4AFD-BA8C-9468D2FC187C}" srcOrd="1" destOrd="0" presId="urn:microsoft.com/office/officeart/2005/8/layout/vList4"/>
    <dgm:cxn modelId="{4630C4EF-4CC3-48AB-A40A-FE9F71CA1350}" type="presOf" srcId="{06E0FA57-41AC-48F3-AE19-982D80EBBF14}" destId="{70D9A91D-990C-487D-9967-A9B9675227E1}" srcOrd="0" destOrd="0" presId="urn:microsoft.com/office/officeart/2005/8/layout/vList4"/>
    <dgm:cxn modelId="{16147AE6-34EE-4DBB-8616-BEEA98EBF43B}" type="presParOf" srcId="{8906F4F3-8C11-4509-8805-F874F9A264CF}" destId="{D998EE96-8241-4D75-9A41-468E6091B689}" srcOrd="0" destOrd="0" presId="urn:microsoft.com/office/officeart/2005/8/layout/vList4"/>
    <dgm:cxn modelId="{72791E1E-9660-4D10-B71B-D8E899EFD05F}" type="presParOf" srcId="{D998EE96-8241-4D75-9A41-468E6091B689}" destId="{4B3F7547-658D-497B-B24A-2851C8E63B9D}" srcOrd="0" destOrd="0" presId="urn:microsoft.com/office/officeart/2005/8/layout/vList4"/>
    <dgm:cxn modelId="{B972900D-FC4E-4C09-99E8-5D05CBA561B7}" type="presParOf" srcId="{D998EE96-8241-4D75-9A41-468E6091B689}" destId="{B397827B-8E10-4DE8-AEDA-258533BC8684}" srcOrd="1" destOrd="0" presId="urn:microsoft.com/office/officeart/2005/8/layout/vList4"/>
    <dgm:cxn modelId="{9D0E51C8-B3EB-4D75-B313-3B5A4DA5890D}" type="presParOf" srcId="{D998EE96-8241-4D75-9A41-468E6091B689}" destId="{7A917689-75D4-46E5-A8B2-BE44FEDD9974}" srcOrd="2" destOrd="0" presId="urn:microsoft.com/office/officeart/2005/8/layout/vList4"/>
    <dgm:cxn modelId="{ECC6DD3B-95EC-43A4-AE09-C579F2831B35}" type="presParOf" srcId="{8906F4F3-8C11-4509-8805-F874F9A264CF}" destId="{AF4CFFC1-7F6B-49B9-B4C6-8C9E77E9E20F}" srcOrd="1" destOrd="0" presId="urn:microsoft.com/office/officeart/2005/8/layout/vList4"/>
    <dgm:cxn modelId="{BCC61BD3-50FE-46C8-8F0F-16B6BB68F801}" type="presParOf" srcId="{8906F4F3-8C11-4509-8805-F874F9A264CF}" destId="{06D46EF8-D079-4ADC-8CF1-A079DEA2CCA0}" srcOrd="2" destOrd="0" presId="urn:microsoft.com/office/officeart/2005/8/layout/vList4"/>
    <dgm:cxn modelId="{69C633AA-A51F-4CDB-81FB-F2E990FBDC5C}" type="presParOf" srcId="{06D46EF8-D079-4ADC-8CF1-A079DEA2CCA0}" destId="{7976DEA6-4066-45E5-B7E5-9469FBF2E0E9}" srcOrd="0" destOrd="0" presId="urn:microsoft.com/office/officeart/2005/8/layout/vList4"/>
    <dgm:cxn modelId="{8E3232CE-A766-44DA-B8FE-454829F70F95}" type="presParOf" srcId="{06D46EF8-D079-4ADC-8CF1-A079DEA2CCA0}" destId="{5540F54F-1863-4FB8-B857-02467BC8B4BF}" srcOrd="1" destOrd="0" presId="urn:microsoft.com/office/officeart/2005/8/layout/vList4"/>
    <dgm:cxn modelId="{C62CA36F-4D27-495A-BC05-DE39F7A4C03A}" type="presParOf" srcId="{06D46EF8-D079-4ADC-8CF1-A079DEA2CCA0}" destId="{4EA8E12C-B267-4AFD-BA8C-9468D2FC187C}" srcOrd="2" destOrd="0" presId="urn:microsoft.com/office/officeart/2005/8/layout/vList4"/>
    <dgm:cxn modelId="{FA3C0BE7-4419-41F1-ACCE-A5A0A3E62DC5}" type="presParOf" srcId="{8906F4F3-8C11-4509-8805-F874F9A264CF}" destId="{BA9B835A-FB74-4716-A76C-DAD3F3CCE921}" srcOrd="3" destOrd="0" presId="urn:microsoft.com/office/officeart/2005/8/layout/vList4"/>
    <dgm:cxn modelId="{6380BDF3-7EA7-4217-83B8-71638F673E4B}" type="presParOf" srcId="{8906F4F3-8C11-4509-8805-F874F9A264CF}" destId="{F552DB1F-303A-4896-BD95-BF5927138F12}" srcOrd="4" destOrd="0" presId="urn:microsoft.com/office/officeart/2005/8/layout/vList4"/>
    <dgm:cxn modelId="{E01C86AA-F5B0-42EB-B768-07FCB035A854}" type="presParOf" srcId="{F552DB1F-303A-4896-BD95-BF5927138F12}" destId="{70D9A91D-990C-487D-9967-A9B9675227E1}" srcOrd="0" destOrd="0" presId="urn:microsoft.com/office/officeart/2005/8/layout/vList4"/>
    <dgm:cxn modelId="{439C8DD6-7DFA-498C-9876-A3AEC0302F55}" type="presParOf" srcId="{F552DB1F-303A-4896-BD95-BF5927138F12}" destId="{2073F700-B2A2-41B0-A89A-97BAD208204E}" srcOrd="1" destOrd="0" presId="urn:microsoft.com/office/officeart/2005/8/layout/vList4"/>
    <dgm:cxn modelId="{A9428398-930E-4BD3-AF29-11F7BB140C8A}" type="presParOf" srcId="{F552DB1F-303A-4896-BD95-BF5927138F12}" destId="{0022D64A-D0BD-4116-9ABD-9C4231E7793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0B5C37-1B6E-49F0-9F6A-AB54ED6AFE5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EE70842-96AA-4C33-9AB4-F6B4EEA3F7F1}">
      <dgm:prSet phldrT="[Texto]" custT="1"/>
      <dgm:spPr/>
      <dgm:t>
        <a:bodyPr/>
        <a:lstStyle/>
        <a:p>
          <a:r>
            <a:rPr lang="pt-BR" sz="2000" b="1" i="1" dirty="0">
              <a:solidFill>
                <a:srgbClr val="FFFF00"/>
              </a:solidFill>
            </a:rPr>
            <a:t>Lei 11.445/07 (atualizada pela Lei 14.026/2020</a:t>
          </a:r>
        </a:p>
      </dgm:t>
    </dgm:pt>
    <dgm:pt modelId="{BAC8B4CC-CA3A-4497-B517-FCF8279D2CB0}" type="parTrans" cxnId="{E21672BB-9CB3-4CBC-9001-A911FD3E66E5}">
      <dgm:prSet/>
      <dgm:spPr/>
      <dgm:t>
        <a:bodyPr/>
        <a:lstStyle/>
        <a:p>
          <a:endParaRPr lang="pt-BR"/>
        </a:p>
      </dgm:t>
    </dgm:pt>
    <dgm:pt modelId="{A3B76EC4-2DED-4DDD-8E2F-FD32F69CBDB8}" type="sibTrans" cxnId="{E21672BB-9CB3-4CBC-9001-A911FD3E66E5}">
      <dgm:prSet/>
      <dgm:spPr/>
      <dgm:t>
        <a:bodyPr/>
        <a:lstStyle/>
        <a:p>
          <a:endParaRPr lang="pt-BR"/>
        </a:p>
      </dgm:t>
    </dgm:pt>
    <dgm:pt modelId="{6C71BBE6-F9D7-4235-97A4-D521B20AA3D8}">
      <dgm:prSet phldrT="[Texto]" custT="1"/>
      <dgm:spPr/>
      <dgm:t>
        <a:bodyPr/>
        <a:lstStyle/>
        <a:p>
          <a:r>
            <a:rPr lang="pt-BR" sz="2000" dirty="0"/>
            <a:t>Estabelece as diretrizes nacionais para o saneamento básico</a:t>
          </a:r>
        </a:p>
      </dgm:t>
    </dgm:pt>
    <dgm:pt modelId="{8CFA2784-D867-4AE9-9709-C32203EE02D0}" type="parTrans" cxnId="{8EE31E95-8694-48B4-AAE8-BD63F1A1B8F6}">
      <dgm:prSet/>
      <dgm:spPr/>
      <dgm:t>
        <a:bodyPr/>
        <a:lstStyle/>
        <a:p>
          <a:endParaRPr lang="pt-BR"/>
        </a:p>
      </dgm:t>
    </dgm:pt>
    <dgm:pt modelId="{44D25AEC-B7AB-4F52-9BF3-A6DF4F8116D6}" type="sibTrans" cxnId="{8EE31E95-8694-48B4-AAE8-BD63F1A1B8F6}">
      <dgm:prSet/>
      <dgm:spPr/>
      <dgm:t>
        <a:bodyPr/>
        <a:lstStyle/>
        <a:p>
          <a:endParaRPr lang="pt-BR"/>
        </a:p>
      </dgm:t>
    </dgm:pt>
    <dgm:pt modelId="{8906F4F3-8C11-4509-8805-F874F9A264CF}" type="pres">
      <dgm:prSet presAssocID="{AD0B5C37-1B6E-49F0-9F6A-AB54ED6AFE59}" presName="linear" presStyleCnt="0">
        <dgm:presLayoutVars>
          <dgm:dir/>
          <dgm:resizeHandles val="exact"/>
        </dgm:presLayoutVars>
      </dgm:prSet>
      <dgm:spPr/>
    </dgm:pt>
    <dgm:pt modelId="{06D46EF8-D079-4ADC-8CF1-A079DEA2CCA0}" type="pres">
      <dgm:prSet presAssocID="{EEE70842-96AA-4C33-9AB4-F6B4EEA3F7F1}" presName="comp" presStyleCnt="0"/>
      <dgm:spPr/>
    </dgm:pt>
    <dgm:pt modelId="{7976DEA6-4066-45E5-B7E5-9469FBF2E0E9}" type="pres">
      <dgm:prSet presAssocID="{EEE70842-96AA-4C33-9AB4-F6B4EEA3F7F1}" presName="box" presStyleLbl="node1" presStyleIdx="0" presStyleCnt="1"/>
      <dgm:spPr/>
    </dgm:pt>
    <dgm:pt modelId="{5540F54F-1863-4FB8-B857-02467BC8B4BF}" type="pres">
      <dgm:prSet presAssocID="{EEE70842-96AA-4C33-9AB4-F6B4EEA3F7F1}" presName="img" presStyleLbl="fgImgPlace1" presStyleIdx="0" presStyleCnt="1" custLinFactNeighborX="-9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EA8E12C-B267-4AFD-BA8C-9468D2FC187C}" type="pres">
      <dgm:prSet presAssocID="{EEE70842-96AA-4C33-9AB4-F6B4EEA3F7F1}" presName="text" presStyleLbl="node1" presStyleIdx="0" presStyleCnt="1">
        <dgm:presLayoutVars>
          <dgm:bulletEnabled val="1"/>
        </dgm:presLayoutVars>
      </dgm:prSet>
      <dgm:spPr/>
    </dgm:pt>
  </dgm:ptLst>
  <dgm:cxnLst>
    <dgm:cxn modelId="{EAD7AE2A-D863-49B2-B344-122E834CFCC8}" type="presOf" srcId="{EEE70842-96AA-4C33-9AB4-F6B4EEA3F7F1}" destId="{7976DEA6-4066-45E5-B7E5-9469FBF2E0E9}" srcOrd="0" destOrd="0" presId="urn:microsoft.com/office/officeart/2005/8/layout/vList4"/>
    <dgm:cxn modelId="{AA94A12C-7DE6-4D5E-92A2-07D8E4C0D12C}" type="presOf" srcId="{6C71BBE6-F9D7-4235-97A4-D521B20AA3D8}" destId="{4EA8E12C-B267-4AFD-BA8C-9468D2FC187C}" srcOrd="1" destOrd="1" presId="urn:microsoft.com/office/officeart/2005/8/layout/vList4"/>
    <dgm:cxn modelId="{B6011677-1E1C-4BEF-AA53-77C994F84F8C}" type="presOf" srcId="{6C71BBE6-F9D7-4235-97A4-D521B20AA3D8}" destId="{7976DEA6-4066-45E5-B7E5-9469FBF2E0E9}" srcOrd="0" destOrd="1" presId="urn:microsoft.com/office/officeart/2005/8/layout/vList4"/>
    <dgm:cxn modelId="{8EE31E95-8694-48B4-AAE8-BD63F1A1B8F6}" srcId="{EEE70842-96AA-4C33-9AB4-F6B4EEA3F7F1}" destId="{6C71BBE6-F9D7-4235-97A4-D521B20AA3D8}" srcOrd="0" destOrd="0" parTransId="{8CFA2784-D867-4AE9-9709-C32203EE02D0}" sibTransId="{44D25AEC-B7AB-4F52-9BF3-A6DF4F8116D6}"/>
    <dgm:cxn modelId="{1827DBB6-D593-442E-B7FD-D1CA2197F35A}" type="presOf" srcId="{AD0B5C37-1B6E-49F0-9F6A-AB54ED6AFE59}" destId="{8906F4F3-8C11-4509-8805-F874F9A264CF}" srcOrd="0" destOrd="0" presId="urn:microsoft.com/office/officeart/2005/8/layout/vList4"/>
    <dgm:cxn modelId="{E21672BB-9CB3-4CBC-9001-A911FD3E66E5}" srcId="{AD0B5C37-1B6E-49F0-9F6A-AB54ED6AFE59}" destId="{EEE70842-96AA-4C33-9AB4-F6B4EEA3F7F1}" srcOrd="0" destOrd="0" parTransId="{BAC8B4CC-CA3A-4497-B517-FCF8279D2CB0}" sibTransId="{A3B76EC4-2DED-4DDD-8E2F-FD32F69CBDB8}"/>
    <dgm:cxn modelId="{99D84AED-18F3-47A5-ADCD-9DBF4A69CD01}" type="presOf" srcId="{EEE70842-96AA-4C33-9AB4-F6B4EEA3F7F1}" destId="{4EA8E12C-B267-4AFD-BA8C-9468D2FC187C}" srcOrd="1" destOrd="0" presId="urn:microsoft.com/office/officeart/2005/8/layout/vList4"/>
    <dgm:cxn modelId="{BCC61BD3-50FE-46C8-8F0F-16B6BB68F801}" type="presParOf" srcId="{8906F4F3-8C11-4509-8805-F874F9A264CF}" destId="{06D46EF8-D079-4ADC-8CF1-A079DEA2CCA0}" srcOrd="0" destOrd="0" presId="urn:microsoft.com/office/officeart/2005/8/layout/vList4"/>
    <dgm:cxn modelId="{69C633AA-A51F-4CDB-81FB-F2E990FBDC5C}" type="presParOf" srcId="{06D46EF8-D079-4ADC-8CF1-A079DEA2CCA0}" destId="{7976DEA6-4066-45E5-B7E5-9469FBF2E0E9}" srcOrd="0" destOrd="0" presId="urn:microsoft.com/office/officeart/2005/8/layout/vList4"/>
    <dgm:cxn modelId="{8E3232CE-A766-44DA-B8FE-454829F70F95}" type="presParOf" srcId="{06D46EF8-D079-4ADC-8CF1-A079DEA2CCA0}" destId="{5540F54F-1863-4FB8-B857-02467BC8B4BF}" srcOrd="1" destOrd="0" presId="urn:microsoft.com/office/officeart/2005/8/layout/vList4"/>
    <dgm:cxn modelId="{C62CA36F-4D27-495A-BC05-DE39F7A4C03A}" type="presParOf" srcId="{06D46EF8-D079-4ADC-8CF1-A079DEA2CCA0}" destId="{4EA8E12C-B267-4AFD-BA8C-9468D2FC187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F7547-658D-497B-B24A-2851C8E63B9D}">
      <dsp:nvSpPr>
        <dsp:cNvPr id="0" name=""/>
        <dsp:cNvSpPr/>
      </dsp:nvSpPr>
      <dsp:spPr>
        <a:xfrm>
          <a:off x="0" y="0"/>
          <a:ext cx="8986056" cy="1067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1" kern="1200" dirty="0">
              <a:solidFill>
                <a:srgbClr val="FFFF00"/>
              </a:solidFill>
            </a:rPr>
            <a:t>Lei 11.107/05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0" i="0" kern="1200" dirty="0"/>
            <a:t>Dispõe sobre normas gerais de contratação de consórcios públicos e dá outras providências.</a:t>
          </a:r>
          <a:endParaRPr lang="pt-BR" sz="2000" kern="1200" dirty="0"/>
        </a:p>
      </dsp:txBody>
      <dsp:txXfrm>
        <a:off x="1903977" y="0"/>
        <a:ext cx="7082078" cy="1067665"/>
      </dsp:txXfrm>
    </dsp:sp>
    <dsp:sp modelId="{B397827B-8E10-4DE8-AEDA-258533BC8684}">
      <dsp:nvSpPr>
        <dsp:cNvPr id="0" name=""/>
        <dsp:cNvSpPr/>
      </dsp:nvSpPr>
      <dsp:spPr>
        <a:xfrm>
          <a:off x="106766" y="106766"/>
          <a:ext cx="1797211" cy="8541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6DEA6-4066-45E5-B7E5-9469FBF2E0E9}">
      <dsp:nvSpPr>
        <dsp:cNvPr id="0" name=""/>
        <dsp:cNvSpPr/>
      </dsp:nvSpPr>
      <dsp:spPr>
        <a:xfrm>
          <a:off x="0" y="1174432"/>
          <a:ext cx="8986056" cy="1067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1" kern="1200" dirty="0">
              <a:solidFill>
                <a:srgbClr val="FFFF00"/>
              </a:solidFill>
            </a:rPr>
            <a:t>Lei 11.445/07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Estabelece as diretrizes nacionais para o saneamento básico</a:t>
          </a:r>
        </a:p>
      </dsp:txBody>
      <dsp:txXfrm>
        <a:off x="1903977" y="1174432"/>
        <a:ext cx="7082078" cy="1067665"/>
      </dsp:txXfrm>
    </dsp:sp>
    <dsp:sp modelId="{5540F54F-1863-4FB8-B857-02467BC8B4BF}">
      <dsp:nvSpPr>
        <dsp:cNvPr id="0" name=""/>
        <dsp:cNvSpPr/>
      </dsp:nvSpPr>
      <dsp:spPr>
        <a:xfrm>
          <a:off x="88830" y="1281199"/>
          <a:ext cx="1797211" cy="8541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9A91D-990C-487D-9967-A9B9675227E1}">
      <dsp:nvSpPr>
        <dsp:cNvPr id="0" name=""/>
        <dsp:cNvSpPr/>
      </dsp:nvSpPr>
      <dsp:spPr>
        <a:xfrm>
          <a:off x="0" y="2348865"/>
          <a:ext cx="8986056" cy="1067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1" kern="1200" dirty="0">
              <a:solidFill>
                <a:srgbClr val="FFFF00"/>
              </a:solidFill>
            </a:rPr>
            <a:t>Termo de Execução Descentralizada  nº 18/2017 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Capacitar e prestar apoio técnico na elaboração de 19 (dezenove) planos municipais de saneamento básico</a:t>
          </a:r>
        </a:p>
      </dsp:txBody>
      <dsp:txXfrm>
        <a:off x="1903977" y="2348865"/>
        <a:ext cx="7082078" cy="1067665"/>
      </dsp:txXfrm>
    </dsp:sp>
    <dsp:sp modelId="{2073F700-B2A2-41B0-A89A-97BAD208204E}">
      <dsp:nvSpPr>
        <dsp:cNvPr id="0" name=""/>
        <dsp:cNvSpPr/>
      </dsp:nvSpPr>
      <dsp:spPr>
        <a:xfrm>
          <a:off x="106766" y="2455631"/>
          <a:ext cx="1797211" cy="8541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6DEA6-4066-45E5-B7E5-9469FBF2E0E9}">
      <dsp:nvSpPr>
        <dsp:cNvPr id="0" name=""/>
        <dsp:cNvSpPr/>
      </dsp:nvSpPr>
      <dsp:spPr>
        <a:xfrm>
          <a:off x="0" y="0"/>
          <a:ext cx="8986056" cy="1662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i="1" kern="1200" dirty="0">
              <a:solidFill>
                <a:srgbClr val="FFFF00"/>
              </a:solidFill>
            </a:rPr>
            <a:t>Lei 11.445/07 (atualizada pela Lei 14.026/2020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Estabelece as diretrizes nacionais para o saneamento básico</a:t>
          </a:r>
        </a:p>
      </dsp:txBody>
      <dsp:txXfrm>
        <a:off x="1963508" y="0"/>
        <a:ext cx="7022547" cy="1662971"/>
      </dsp:txXfrm>
    </dsp:sp>
    <dsp:sp modelId="{5540F54F-1863-4FB8-B857-02467BC8B4BF}">
      <dsp:nvSpPr>
        <dsp:cNvPr id="0" name=""/>
        <dsp:cNvSpPr/>
      </dsp:nvSpPr>
      <dsp:spPr>
        <a:xfrm>
          <a:off x="148360" y="166297"/>
          <a:ext cx="1797211" cy="133037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4183E-B147-4445-BDCF-B52E541E8B55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45EA9-B42F-4156-A887-A61919B287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56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Lucida Calligraphy" pitchFamily="66" charset="0"/>
              </a:rPr>
              <a:t>A 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Lucida Calligraphy" pitchFamily="66" charset="0"/>
              </a:rPr>
              <a:t>Fundação Nacional de Saúde – Funasa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Lucida Calligraphy" pitchFamily="66" charset="0"/>
              </a:rPr>
              <a:t>, é o órgão do Governo Federal responsável pela implementação de ações de saneamento em áreas rurais de todos os municípios brasileiros, inclusive no atendimento às populações remanescentes de quilombos, assentamentos rurais e populações ribeirinhas, conforme estabelecido no Plano Plurianual de Governo (PPA 2012-2015).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36257-1B25-4707-8129-A3CFC81D5DC6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23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36257-1B25-4707-8129-A3CFC81D5DC6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06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1237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CA56E8-F63E-4485-AE90-A5DFFD12F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C028FD-655B-4C17-89C2-966EEF668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377D58-7188-4AF1-8FCA-06AF90D79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626DEB6-7AC7-42A5-95F6-886BA3DA3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990FB9-4FE6-40AB-B743-1F2C55A8B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9DFE05-4FA3-4AC3-B7D0-86F30CE6F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6E702AA-12F2-4C2F-83B6-A4586A9D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A0FDB0-BD72-424D-9D77-EBAE1061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98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A38FB-9671-41DB-86DF-0550FAEE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DEEC825-6F8C-4021-93FE-BDB6CDF35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650712-ECEE-4059-A821-BF6A36BC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51C25B5-5A6E-4B9A-AB45-B9267DE1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04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6FB0A55-E5A0-4009-A19B-61728923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5982014-5053-41E9-8A2C-92DAB57D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70EDE2-E74E-4F33-85B0-71717DAC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574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E3F0D-6626-4885-9E03-5E034917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E90214-6A1D-4BBA-93E5-A93A9AFE6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6A36F8-B8F3-480F-8DAB-D33795CF3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A3A1A5-3173-4DB5-9AD0-82F90B9B7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3AD8F5-E1A7-4CED-86EC-0EBEF204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232A33-E95F-4254-BF13-BFEFEF6F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69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371EE-5E58-43C2-9ABB-C774D34C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C64ADA8-5B2D-4049-AACA-A334AFBAA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04BFF5-AA5D-4E10-8E01-D98FB081C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CDFE62-BCC1-4C36-9573-7DB99C10B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E09518-400A-40A7-B2FC-F1F90089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2251D7-A247-4180-B763-83FE0F13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120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9E945-806A-4B4E-8E42-F4B23B55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A49E44-26D6-4D4F-AB39-4EC930AD3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9437A6-A96A-425B-BFB1-5130E10B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310817-EE11-4B70-A5C9-945E01D1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39E0AF-52B8-478D-93EE-722858FA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797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AA2AD5-806D-4FE3-9C5F-EAE5AED44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55873B9-EFCE-45AC-BE14-4D6E24FFD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22F9CE-5191-4BE4-B4A4-74414989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A035BC-1A07-4CE9-8778-F40711D35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58FEEA-330E-4696-BB28-213520E3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863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66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33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C3958B-5785-44CA-A6FD-AE87B8C0FBB9}" type="datetime1">
              <a:rPr lang="pt-BR" smtClean="0"/>
              <a:t>25/01/2022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637287F-9E01-4C58-A135-6138A2C5B5B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85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ABC4A-5589-4C8C-A334-EF9AA124F051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A91B-1860-4CD1-A915-8B172B60BC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90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202F0-A60E-4620-AB15-660D374E0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5AFAF7-4859-4087-BA72-E14E2880F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E876C9-8292-408D-92C2-936D7DB5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8C57A5-5541-4B10-8D2B-F587CC2B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DF767E-8225-4C7F-B7C0-83DC704A0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08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07CF2-EAC7-47DB-A8C8-6A70D409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B80F7D-6979-4F3E-A235-65665D6C7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1CE510-BC84-4BBD-ADAE-8E62F7F0C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B5D02E-9E96-4AF4-BB6C-D991D574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6DCEC6-26C5-4CAD-9CE0-2D40B9C8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34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7F175-0C4F-4941-9595-DBF1EA4C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4A4920-C976-448F-B707-6E348D67F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29DA11-1515-4B53-A24F-21EB941E3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3A2D31-D1CF-4A54-B97C-79045BDC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C20387-AE0B-46FD-AC96-8E5FFB24B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67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34A83-10E7-442A-8649-3B12AA60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832BDB-2CFE-4067-9BC8-CBD136890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7FB7AB-6453-4499-8C43-A7042F851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35E910-025C-4644-B202-832340A9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3740C6-B260-47CB-AAD4-9279591D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D7DC2-93D7-4799-A19D-FC183B88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68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224" y="6632215"/>
            <a:ext cx="8100000" cy="371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34" y="6165304"/>
            <a:ext cx="3886008" cy="50405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36" y="72008"/>
            <a:ext cx="319032" cy="242088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950" y="6424285"/>
            <a:ext cx="1398546" cy="158641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13965" y="3134921"/>
            <a:ext cx="1080120" cy="1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5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ABC4A-5589-4C8C-A334-EF9AA124F051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91B-1860-4CD1-A915-8B172B60BC2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3C6CFD4-358F-4EEC-8919-996371421E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5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610F53D-318D-4661-BE87-21B50126A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A1D62-5F89-4374-BCFB-59BF17D6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0036C1-4A10-4E61-B940-6E0DAB445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AEBF1-3294-4F38-9B51-A6AA957DC9BB}" type="datetimeFigureOut">
              <a:rPr lang="pt-BR" smtClean="0"/>
              <a:t>25/01/2022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38840B-8858-4AB9-8D2F-A7B0CF223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62F5A1-029D-4DDA-804F-EC7817554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CBFB3-812D-496A-8F27-BE7CAA7EC9B7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CE7BAF3-AFB4-4217-B9C5-F5CC99D891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0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hyperlink" Target="Minuta%20Acordo%20de%20Coopera&#231;&#227;o%20T&#233;cnica%20-%20SSAA.docx" TargetMode="Externa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aixaDeTexto 3"/>
          <p:cNvSpPr txBox="1">
            <a:spLocks noChangeArrowheads="1"/>
          </p:cNvSpPr>
          <p:nvPr/>
        </p:nvSpPr>
        <p:spPr bwMode="auto">
          <a:xfrm>
            <a:off x="1039091" y="2119146"/>
            <a:ext cx="10216341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pt-BR" sz="2400" b="1" dirty="0"/>
          </a:p>
          <a:p>
            <a:pPr algn="ctr" eaLnBrk="1" hangingPunct="1">
              <a:defRPr/>
            </a:pPr>
            <a:r>
              <a:rPr lang="pt-BR" sz="3200" b="1" dirty="0">
                <a:solidFill>
                  <a:schemeClr val="tx2"/>
                </a:solidFill>
              </a:rPr>
              <a:t>O Plano Municipal de Saneamento Básico diante  da atualização do marco regulatório (Lei 11.445/07)</a:t>
            </a:r>
          </a:p>
          <a:p>
            <a:pPr algn="ctr" eaLnBrk="1" hangingPunct="1">
              <a:defRPr/>
            </a:pPr>
            <a:endParaRPr lang="pt-BR" sz="3200" b="1" dirty="0"/>
          </a:p>
          <a:p>
            <a:pPr algn="ctr" eaLnBrk="1" hangingPunct="1">
              <a:defRPr/>
            </a:pPr>
            <a:r>
              <a:rPr lang="pt-BR" sz="2400" b="1" dirty="0"/>
              <a:t>Neilton Santos Nascimento</a:t>
            </a:r>
          </a:p>
          <a:p>
            <a:pPr algn="ctr" eaLnBrk="1" hangingPunct="1">
              <a:defRPr/>
            </a:pPr>
            <a:r>
              <a:rPr lang="pt-BR" sz="1400" i="1" dirty="0"/>
              <a:t>Assistente de Administração</a:t>
            </a:r>
          </a:p>
          <a:p>
            <a:pPr algn="ctr" eaLnBrk="1" hangingPunct="1">
              <a:defRPr/>
            </a:pPr>
            <a:endParaRPr lang="pt-BR" sz="2000" b="1" dirty="0"/>
          </a:p>
          <a:p>
            <a:pPr algn="ctr" eaLnBrk="1" hangingPunct="1">
              <a:defRPr/>
            </a:pPr>
            <a:r>
              <a:rPr lang="pt-BR" sz="2000" b="1" dirty="0"/>
              <a:t>Departamento de Engenharia de Saúde pública</a:t>
            </a:r>
          </a:p>
          <a:p>
            <a:pPr algn="ctr">
              <a:defRPr/>
            </a:pPr>
            <a:r>
              <a:rPr lang="pt-BR" b="1" dirty="0"/>
              <a:t>Coordenação-Geral de Saneamento Estruturante</a:t>
            </a:r>
            <a:endParaRPr lang="pt-BR" sz="2000" b="1" dirty="0"/>
          </a:p>
          <a:p>
            <a:pPr algn="ctr" eaLnBrk="1" hangingPunct="1">
              <a:defRPr/>
            </a:pPr>
            <a:r>
              <a:rPr lang="pt-BR" sz="2400" b="1" dirty="0">
                <a:solidFill>
                  <a:schemeClr val="tx2"/>
                </a:solidFill>
              </a:rPr>
              <a:t>Coordenação de Assistência Técnica à Gestão em Saneamento – COATS</a:t>
            </a:r>
            <a:endParaRPr lang="pt-BR" sz="2000" dirty="0">
              <a:solidFill>
                <a:schemeClr val="tx2"/>
              </a:solidFill>
            </a:endParaRPr>
          </a:p>
          <a:p>
            <a:pPr algn="ctr" eaLnBrk="1" hangingPunct="1">
              <a:defRPr/>
            </a:pPr>
            <a:endParaRPr lang="pt-BR" sz="28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243" y="5158"/>
            <a:ext cx="1805262" cy="180526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057214" y="503897"/>
            <a:ext cx="5644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 da Saúde</a:t>
            </a:r>
          </a:p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Fundação Nacional de Saúde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92C7FE-A837-4BAC-A57D-9C542962E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45" y="206856"/>
            <a:ext cx="2176901" cy="130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CC84D7B-1A63-4358-B1BC-201A480D2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7" y="110431"/>
            <a:ext cx="2198687" cy="1070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778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DE2DBE-498A-44BC-A77D-DE2F7EDB1D42}"/>
              </a:ext>
            </a:extLst>
          </p:cNvPr>
          <p:cNvSpPr txBox="1"/>
          <p:nvPr/>
        </p:nvSpPr>
        <p:spPr>
          <a:xfrm>
            <a:off x="731942" y="267762"/>
            <a:ext cx="11078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Harlow Solid Italic" panose="04030604020F02020D02" pitchFamily="82" charset="0"/>
              </a:rPr>
              <a:t>Achados importantes</a:t>
            </a:r>
          </a:p>
          <a:p>
            <a:pPr algn="ctr"/>
            <a:r>
              <a:rPr lang="pt-BR" sz="4000" dirty="0">
                <a:solidFill>
                  <a:srgbClr val="FF0000"/>
                </a:solidFill>
                <a:latin typeface="Harlow Solid Italic" panose="04030604020F02020D02" pitchFamily="82" charset="0"/>
              </a:rPr>
              <a:t>Lei 11.445/07 (atualizada)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384CEE-7EC5-4FFE-9DC2-76C0F4C6A107}"/>
              </a:ext>
            </a:extLst>
          </p:cNvPr>
          <p:cNvSpPr/>
          <p:nvPr/>
        </p:nvSpPr>
        <p:spPr>
          <a:xfrm>
            <a:off x="914400" y="2139221"/>
            <a:ext cx="10545658" cy="496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17. O serviço regionalizado de saneamento básico poderá obedecer a plano regional de saneamento básico elaborado para o conjunto de Municípios atendidos.</a:t>
            </a:r>
            <a:r>
              <a:rPr lang="pt-BR" sz="20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1º ...............................................;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2º As disposições constantes do plano regional de saneamento básico prevalecerão sobre aquelas constantes dos planos municipais, quando existirem.</a:t>
            </a:r>
            <a:r>
              <a:rPr lang="pt-BR" sz="20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3º O plano regional de saneamento básico dispensará a necessidade de elaboração e publicação de planos municipais de saneamento básico.</a:t>
            </a:r>
            <a:r>
              <a:rPr lang="pt-BR" sz="20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4º ...............................................;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pt-BR" sz="20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156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DE2DBE-498A-44BC-A77D-DE2F7EDB1D42}"/>
              </a:ext>
            </a:extLst>
          </p:cNvPr>
          <p:cNvSpPr txBox="1"/>
          <p:nvPr/>
        </p:nvSpPr>
        <p:spPr>
          <a:xfrm>
            <a:off x="731942" y="537391"/>
            <a:ext cx="110783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0099"/>
                </a:solidFill>
                <a:latin typeface="Harlow Solid Italic" panose="04030604020F02020D02" pitchFamily="82" charset="0"/>
              </a:rPr>
              <a:t>Manifestação do Departamento de Engenharia de Saúde Pública-</a:t>
            </a:r>
            <a:r>
              <a:rPr lang="pt-BR" sz="2400" dirty="0" err="1">
                <a:solidFill>
                  <a:srgbClr val="000099"/>
                </a:solidFill>
                <a:latin typeface="Harlow Solid Italic" panose="04030604020F02020D02" pitchFamily="82" charset="0"/>
              </a:rPr>
              <a:t>Densp</a:t>
            </a:r>
            <a:endParaRPr lang="pt-BR" sz="2400" dirty="0">
              <a:solidFill>
                <a:srgbClr val="000099"/>
              </a:solidFill>
              <a:latin typeface="Harlow Solid Italic" panose="04030604020F02020D02" pitchFamily="82" charset="0"/>
            </a:endParaRPr>
          </a:p>
          <a:p>
            <a:pPr algn="ctr"/>
            <a:r>
              <a:rPr lang="pt-BR" b="1" dirty="0"/>
              <a:t>Despacho nº 128/2020 COATS (SEI 2488192)</a:t>
            </a:r>
            <a:endParaRPr lang="pt-BR" sz="2000" dirty="0">
              <a:solidFill>
                <a:srgbClr val="FF0000"/>
              </a:solidFill>
              <a:latin typeface="Harlow Solid Italic" panose="04030604020F02020D02" pitchFamily="82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FB5EE5F-9DC4-4930-9E99-707FB4AE630D}"/>
              </a:ext>
            </a:extLst>
          </p:cNvPr>
          <p:cNvSpPr/>
          <p:nvPr/>
        </p:nvSpPr>
        <p:spPr>
          <a:xfrm>
            <a:off x="0" y="1936153"/>
            <a:ext cx="7209691" cy="48901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“[...] para que exista um planejamento regional, será necessário conhecer as deficiências dos municípios para, então, propor soluções conjuntas. Para isso, a realização de um diagnóstico municipal participativo é imprescindível, pois é nele que será sistematizada a demanda local e os anseios da população.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sz="1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2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plano regional deve ser concebido do pequeno para o grande, partindo das diversidades e realidades locais para que se possa encontrar soluções para o conjunto de municípios integrantes de uma prestação regionalizada[...]”. </a:t>
            </a:r>
            <a:endParaRPr lang="pt-BR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 programação inicia por Ministro Andreazza em 21 de outubro">
            <a:extLst>
              <a:ext uri="{FF2B5EF4-FFF2-40B4-BE49-F238E27FC236}">
                <a16:creationId xmlns:a16="http://schemas.microsoft.com/office/drawing/2014/main" id="{0807A644-3505-4459-95E1-500B10C9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691" y="1936153"/>
            <a:ext cx="4976446" cy="492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00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DE2DBE-498A-44BC-A77D-DE2F7EDB1D42}"/>
              </a:ext>
            </a:extLst>
          </p:cNvPr>
          <p:cNvSpPr txBox="1"/>
          <p:nvPr/>
        </p:nvSpPr>
        <p:spPr>
          <a:xfrm>
            <a:off x="731942" y="267762"/>
            <a:ext cx="11078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Harlow Solid Italic" panose="04030604020F02020D02" pitchFamily="82" charset="0"/>
              </a:rPr>
              <a:t>Achados importantes</a:t>
            </a:r>
          </a:p>
          <a:p>
            <a:pPr algn="ctr"/>
            <a:r>
              <a:rPr lang="pt-BR" sz="4000" dirty="0">
                <a:solidFill>
                  <a:srgbClr val="FF0000"/>
                </a:solidFill>
                <a:latin typeface="Harlow Solid Italic" panose="04030604020F02020D02" pitchFamily="82" charset="0"/>
              </a:rPr>
              <a:t>Lei 11.445/07 (atualizada)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384CEE-7EC5-4FFE-9DC2-76C0F4C6A107}"/>
              </a:ext>
            </a:extLst>
          </p:cNvPr>
          <p:cNvSpPr/>
          <p:nvPr/>
        </p:nvSpPr>
        <p:spPr>
          <a:xfrm>
            <a:off x="914400" y="2209559"/>
            <a:ext cx="10545658" cy="340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500"/>
              </a:spcBef>
              <a:spcAft>
                <a:spcPts val="1500"/>
              </a:spcAft>
            </a:pP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Art. 19. </a:t>
            </a:r>
            <a:r>
              <a:rPr lang="pt-BR" sz="2000" kern="100" dirty="0">
                <a:latin typeface="Arial" panose="020B0604020202020204" pitchFamily="34" charset="0"/>
                <a:cs typeface="Arial" panose="020B0604020202020204" pitchFamily="34" charset="0"/>
              </a:rPr>
              <a:t>A prestação de serviços públicos de saneamento básico observará plano, que poderá ser específico para cada serviço, o qual abrangerá, no mínimo:</a:t>
            </a:r>
            <a:r>
              <a:rPr lang="pt-BR" sz="2000" kern="1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r>
              <a:rPr lang="pt-BR" sz="2000" kern="1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endParaRPr lang="pt-BR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500"/>
              </a:spcBef>
              <a:spcAft>
                <a:spcPts val="1500"/>
              </a:spcAft>
            </a:pP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§ 4º </a:t>
            </a:r>
            <a:r>
              <a:rPr lang="pt-BR" sz="2000" kern="100" dirty="0">
                <a:latin typeface="Arial" panose="020B0604020202020204" pitchFamily="34" charset="0"/>
                <a:cs typeface="Arial" panose="020B0604020202020204" pitchFamily="34" charset="0"/>
              </a:rPr>
              <a:t> Os planos de saneamento básico serão revistos periodicamente, em prazo não superior a 10 (dez) anos.</a:t>
            </a:r>
          </a:p>
          <a:p>
            <a:pPr algn="just">
              <a:spcBef>
                <a:spcPts val="1500"/>
              </a:spcBef>
              <a:spcAft>
                <a:spcPts val="1500"/>
              </a:spcAft>
            </a:pP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§ 8</a:t>
            </a: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 Exceto quando regional, o plano de saneamento básico deverá englobar integralmente o território do ente da Federação que o elaborou.</a:t>
            </a:r>
          </a:p>
          <a:p>
            <a:pPr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11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DE2DBE-498A-44BC-A77D-DE2F7EDB1D42}"/>
              </a:ext>
            </a:extLst>
          </p:cNvPr>
          <p:cNvSpPr txBox="1"/>
          <p:nvPr/>
        </p:nvSpPr>
        <p:spPr>
          <a:xfrm>
            <a:off x="731942" y="267762"/>
            <a:ext cx="11078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Conclusão: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384CEE-7EC5-4FFE-9DC2-76C0F4C6A107}"/>
              </a:ext>
            </a:extLst>
          </p:cNvPr>
          <p:cNvSpPr/>
          <p:nvPr/>
        </p:nvSpPr>
        <p:spPr>
          <a:xfrm>
            <a:off x="914400" y="3206016"/>
            <a:ext cx="105456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elaboração do Plano Regional de Saneamento Básico, </a:t>
            </a:r>
            <a:r>
              <a:rPr lang="pt-BR" sz="2000" b="1" i="1" kern="1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recomenda-se levar em consideração o conteúdo dos Planos Municipais de Saneamento Básico já elaborados,</a:t>
            </a: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uma vez que este </a:t>
            </a:r>
            <a:r>
              <a:rPr lang="pt-B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(Plano Regional)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acabará por compatibilizar os vários planos municipais propondo soluções que possam realmente levar à universalização dos serviços de saneamento;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D527981-7737-49BC-A8DF-6BDF3535C4FA}"/>
              </a:ext>
            </a:extLst>
          </p:cNvPr>
          <p:cNvSpPr/>
          <p:nvPr/>
        </p:nvSpPr>
        <p:spPr>
          <a:xfrm>
            <a:off x="937848" y="2373682"/>
            <a:ext cx="10545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Inexistindo o Plano Regional de Saneamento Básico, os Planos Municipais de Saneamento elaborados </a:t>
            </a:r>
            <a:r>
              <a:rPr lang="pt-BR" sz="2000" b="1" i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são válidos e eficazes</a:t>
            </a:r>
            <a:r>
              <a:rPr lang="pt-BR" sz="2000" b="1" i="1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537076F-1AE1-496E-A24E-63DF1053F60D}"/>
              </a:ext>
            </a:extLst>
          </p:cNvPr>
          <p:cNvSpPr/>
          <p:nvPr/>
        </p:nvSpPr>
        <p:spPr>
          <a:xfrm>
            <a:off x="926124" y="4935415"/>
            <a:ext cx="10545658" cy="734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 facultativa a adesão dos titulares dos serviços públicos de saneamento de interesse local às estruturas das formas de prestação regionalizada;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9AC1CA5-5126-4F8E-A3B4-EB8B36C22518}"/>
              </a:ext>
            </a:extLst>
          </p:cNvPr>
          <p:cNvSpPr/>
          <p:nvPr/>
        </p:nvSpPr>
        <p:spPr>
          <a:xfrm>
            <a:off x="926124" y="1611677"/>
            <a:ext cx="10545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titular dos serviços é o responsável pela elaboração do Plano de Saneamento Básico (</a:t>
            </a:r>
            <a:r>
              <a:rPr lang="pt-BR" sz="2000" b="1" i="1" kern="1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indelegável</a:t>
            </a: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pt-BR" sz="2000" b="1" kern="1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observar os Art. 8º e 9º da Lei 11.445/07 (atualizada);</a:t>
            </a: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07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DE2DBE-498A-44BC-A77D-DE2F7EDB1D42}"/>
              </a:ext>
            </a:extLst>
          </p:cNvPr>
          <p:cNvSpPr txBox="1"/>
          <p:nvPr/>
        </p:nvSpPr>
        <p:spPr>
          <a:xfrm>
            <a:off x="731942" y="267762"/>
            <a:ext cx="11078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Conclusão: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3384CEE-7EC5-4FFE-9DC2-76C0F4C6A107}"/>
              </a:ext>
            </a:extLst>
          </p:cNvPr>
          <p:cNvSpPr/>
          <p:nvPr/>
        </p:nvSpPr>
        <p:spPr>
          <a:xfrm>
            <a:off x="914400" y="1248271"/>
            <a:ext cx="105456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Após a conclusão da execução física do TED 08/2017, Rondônia se unirá ao seleto grupo de estados com 100% de municípios com </a:t>
            </a:r>
            <a:r>
              <a:rPr lang="pt-BR" sz="2000" b="1" i="1" kern="1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Planos Municipais de Saneamento Básico elaborados,</a:t>
            </a: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obtendo-se, dessa maneira a universalização desse instrumento de planejamento;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1F5C9CD-B57B-4EEC-84B6-E39513FA5D54}"/>
              </a:ext>
            </a:extLst>
          </p:cNvPr>
          <p:cNvSpPr/>
          <p:nvPr/>
        </p:nvSpPr>
        <p:spPr>
          <a:xfrm>
            <a:off x="937847" y="2725375"/>
            <a:ext cx="105456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formulação de políticas públicas afetas ao saneamento deve ser realizada com a participação de todas as instituições existentes no estado integrantes das três esferas de governo, com atuação no setor, inclusive Ministério Público, instituições de classe, instituições representativas da sociedade, </a:t>
            </a:r>
            <a:r>
              <a:rPr lang="pt-BR" sz="2000" kern="1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etc</a:t>
            </a:r>
            <a:r>
              <a:rPr lang="pt-BR" sz="2000" kern="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D5E8DB4-08C8-45B7-8186-6ABD1490BE45}"/>
              </a:ext>
            </a:extLst>
          </p:cNvPr>
          <p:cNvSpPr/>
          <p:nvPr/>
        </p:nvSpPr>
        <p:spPr>
          <a:xfrm>
            <a:off x="926125" y="4214201"/>
            <a:ext cx="10545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Não há vedações expressas na lei ou outros impedimentos para o financiamento de novos planos de saneamento básico, mas deve ser interpretado em consonância com a política federal do saneamento, que impõe a regionalização da prestação do serviço;</a:t>
            </a:r>
          </a:p>
        </p:txBody>
      </p:sp>
    </p:spTree>
    <p:extLst>
      <p:ext uri="{BB962C8B-B14F-4D97-AF65-F5344CB8AC3E}">
        <p14:creationId xmlns:p14="http://schemas.microsoft.com/office/powerpoint/2010/main" val="328222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09786" y="3955326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Saneamento e Sustentabilidade em Áreas Rurais  Objetivos e Atividades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951984" y="5500702"/>
            <a:ext cx="3457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chemeClr val="tx2"/>
                </a:solidFill>
              </a:rPr>
              <a:t>Porto Velho/RO, 25 de janeiro de 2022</a:t>
            </a:r>
          </a:p>
        </p:txBody>
      </p:sp>
      <p:pic>
        <p:nvPicPr>
          <p:cNvPr id="8" name="Imagem 7" descr="Susten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08" y="1611596"/>
            <a:ext cx="4929222" cy="17459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686309D-4146-4F1D-B01A-6A322C19DC65}"/>
              </a:ext>
            </a:extLst>
          </p:cNvPr>
          <p:cNvSpPr txBox="1"/>
          <p:nvPr/>
        </p:nvSpPr>
        <p:spPr>
          <a:xfrm>
            <a:off x="731942" y="267762"/>
            <a:ext cx="11078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Conclusão: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feitura de Passo Fu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6" y="424039"/>
            <a:ext cx="3960440" cy="26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996671" y="332656"/>
            <a:ext cx="562732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Portaria Funasa nº 3.069 de 21 de maio de 2018</a:t>
            </a:r>
          </a:p>
        </p:txBody>
      </p:sp>
      <p:sp>
        <p:nvSpPr>
          <p:cNvPr id="9" name="Retângulo 8"/>
          <p:cNvSpPr/>
          <p:nvPr/>
        </p:nvSpPr>
        <p:spPr>
          <a:xfrm>
            <a:off x="4989395" y="1021485"/>
            <a:ext cx="698477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Aprova e institui o </a:t>
            </a:r>
            <a:r>
              <a:rPr lang="pt-B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Programa Sustentar </a:t>
            </a:r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para promover a </a:t>
            </a:r>
            <a:r>
              <a:rPr lang="pt-B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sustentabilidade</a:t>
            </a:r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de ações e serviços de saneamento e saúde ambiental e fornecer diretrizes para atuação, em </a:t>
            </a:r>
            <a:r>
              <a:rPr lang="pt-BR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áreas rurais </a:t>
            </a:r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 comunidades tradicionais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, em consonância com </a:t>
            </a: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PSBR</a:t>
            </a: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ítulo 1"/>
          <p:cNvSpPr txBox="1">
            <a:spLocks noGrp="1"/>
          </p:cNvSpPr>
          <p:nvPr>
            <p:ph type="title"/>
          </p:nvPr>
        </p:nvSpPr>
        <p:spPr>
          <a:xfrm>
            <a:off x="585004" y="3234092"/>
            <a:ext cx="4215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chemeClr val="tx2"/>
                </a:solidFill>
                <a:latin typeface="+mj-lt"/>
              </a:defRPr>
            </a:lvl1pPr>
          </a:lstStyle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Objetivos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528086" y="3695757"/>
            <a:ext cx="11497277" cy="2901595"/>
          </a:xfrm>
        </p:spPr>
        <p:txBody>
          <a:bodyPr/>
          <a:lstStyle/>
          <a:p>
            <a:pPr marL="358775" lvl="1" indent="-358775" algn="just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800" dirty="0"/>
              <a:t>Geral:</a:t>
            </a:r>
            <a:r>
              <a:rPr lang="pt-BR" sz="1800" b="1" dirty="0"/>
              <a:t> </a:t>
            </a:r>
            <a:r>
              <a:rPr lang="pt-BR" sz="1800" dirty="0"/>
              <a:t>Promover a </a:t>
            </a:r>
            <a:r>
              <a:rPr lang="pt-BR" sz="2000" b="1" dirty="0"/>
              <a:t>sustentabilidade</a:t>
            </a:r>
            <a:r>
              <a:rPr lang="pt-BR" sz="1800" dirty="0"/>
              <a:t> das ações e dos serviços de saneamento e saúde ambiental</a:t>
            </a:r>
          </a:p>
          <a:p>
            <a:pPr marL="457200" lvl="1" indent="-457200" algn="just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800" dirty="0"/>
              <a:t>Específicos:</a:t>
            </a:r>
            <a:endParaRPr lang="fr-FR" sz="1800" dirty="0"/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Capacitação do corpo técnico </a:t>
            </a:r>
            <a:r>
              <a:rPr lang="pt-BR" sz="1800" dirty="0"/>
              <a:t>da Funasa ;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/>
              <a:t>Implementação de </a:t>
            </a:r>
            <a:r>
              <a:rPr lang="pt-BR" sz="2000" b="1" dirty="0"/>
              <a:t>ações integradas</a:t>
            </a:r>
            <a:r>
              <a:rPr lang="pt-BR" sz="1800" dirty="0"/>
              <a:t>; 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Fomentar</a:t>
            </a:r>
            <a:r>
              <a:rPr lang="pt-BR" sz="1800" dirty="0"/>
              <a:t> o desenvolvimento de </a:t>
            </a:r>
            <a:r>
              <a:rPr lang="pt-BR" sz="2000" b="1" dirty="0"/>
              <a:t>ações de educação em saúde ambiental </a:t>
            </a:r>
            <a:r>
              <a:rPr lang="pt-BR" sz="1800" dirty="0"/>
              <a:t>pelo município e comunidade;</a:t>
            </a:r>
            <a:endParaRPr lang="fr-FR" sz="1800" dirty="0"/>
          </a:p>
          <a:p>
            <a:pPr lvl="1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/>
              <a:t>Estruturar as ações de </a:t>
            </a:r>
            <a:r>
              <a:rPr lang="pt-BR" sz="2000" b="1" dirty="0"/>
              <a:t>Monitoramento e Avaliação</a:t>
            </a:r>
            <a:r>
              <a:rPr lang="pt-BR" sz="1800" dirty="0"/>
              <a:t>.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191577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20150423_13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554" y="1500174"/>
            <a:ext cx="3571900" cy="200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Imagem 45" descr="20150423_1508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331" y="1500174"/>
            <a:ext cx="172790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upo 2"/>
          <p:cNvGrpSpPr/>
          <p:nvPr/>
        </p:nvGrpSpPr>
        <p:grpSpPr>
          <a:xfrm>
            <a:off x="1809720" y="285728"/>
            <a:ext cx="8715436" cy="1071570"/>
            <a:chOff x="0" y="0"/>
            <a:chExt cx="7990423" cy="1260078"/>
          </a:xfrm>
          <a:solidFill>
            <a:schemeClr val="tx2">
              <a:lumMod val="75000"/>
            </a:schemeClr>
          </a:solidFill>
        </p:grpSpPr>
        <p:sp>
          <p:nvSpPr>
            <p:cNvPr id="4" name="Retângulo de cantos arredondados 3"/>
            <p:cNvSpPr/>
            <p:nvPr/>
          </p:nvSpPr>
          <p:spPr>
            <a:xfrm>
              <a:off x="0" y="0"/>
              <a:ext cx="7990423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etângulo 4"/>
            <p:cNvSpPr/>
            <p:nvPr/>
          </p:nvSpPr>
          <p:spPr>
            <a:xfrm>
              <a:off x="36906" y="36906"/>
              <a:ext cx="7916611" cy="1186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b="1" dirty="0">
                  <a:solidFill>
                    <a:schemeClr val="bg1"/>
                  </a:solidFill>
                </a:rPr>
                <a:t>Apoio à Sustentabilidade das Ações de Saneamento Rural</a:t>
              </a:r>
              <a:endParaRPr lang="pt-BR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5"/>
          <p:cNvGrpSpPr/>
          <p:nvPr/>
        </p:nvGrpSpPr>
        <p:grpSpPr>
          <a:xfrm>
            <a:off x="1524000" y="1857364"/>
            <a:ext cx="3203848" cy="902888"/>
            <a:chOff x="0" y="1285885"/>
            <a:chExt cx="3100426" cy="1260078"/>
          </a:xfrm>
          <a:solidFill>
            <a:schemeClr val="accent5">
              <a:lumMod val="50000"/>
            </a:schemeClr>
          </a:solidFill>
        </p:grpSpPr>
        <p:sp>
          <p:nvSpPr>
            <p:cNvPr id="7" name="Retângulo de cantos arredondados 6"/>
            <p:cNvSpPr/>
            <p:nvPr/>
          </p:nvSpPr>
          <p:spPr>
            <a:xfrm>
              <a:off x="0" y="1285885"/>
              <a:ext cx="3100426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36906" y="1322791"/>
              <a:ext cx="3026614" cy="1186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dirty="0"/>
                <a:t>Pacto Pelo Saneamento</a:t>
              </a:r>
            </a:p>
          </p:txBody>
        </p:sp>
      </p:grpSp>
      <p:grpSp>
        <p:nvGrpSpPr>
          <p:cNvPr id="6" name="Grupo 8"/>
          <p:cNvGrpSpPr/>
          <p:nvPr/>
        </p:nvGrpSpPr>
        <p:grpSpPr>
          <a:xfrm>
            <a:off x="4667240" y="2928934"/>
            <a:ext cx="2500330" cy="974326"/>
            <a:chOff x="3255134" y="1285882"/>
            <a:chExt cx="1664762" cy="1260078"/>
          </a:xfrm>
          <a:solidFill>
            <a:schemeClr val="accent1">
              <a:lumMod val="75000"/>
            </a:schemeClr>
          </a:solidFill>
        </p:grpSpPr>
        <p:sp>
          <p:nvSpPr>
            <p:cNvPr id="10" name="Retângulo de cantos arredondados 9"/>
            <p:cNvSpPr/>
            <p:nvPr/>
          </p:nvSpPr>
          <p:spPr>
            <a:xfrm>
              <a:off x="3255134" y="1285882"/>
              <a:ext cx="1664762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292040" y="1322788"/>
              <a:ext cx="1590950" cy="1186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dirty="0"/>
                <a:t>Capacitação</a:t>
              </a:r>
            </a:p>
          </p:txBody>
        </p:sp>
      </p:grpSp>
      <p:grpSp>
        <p:nvGrpSpPr>
          <p:cNvPr id="9" name="Grupo 11"/>
          <p:cNvGrpSpPr/>
          <p:nvPr/>
        </p:nvGrpSpPr>
        <p:grpSpPr>
          <a:xfrm>
            <a:off x="7259738" y="3857629"/>
            <a:ext cx="2419367" cy="912217"/>
            <a:chOff x="5032961" y="1240253"/>
            <a:chExt cx="1239462" cy="1269407"/>
          </a:xfrm>
          <a:solidFill>
            <a:schemeClr val="accent3">
              <a:lumMod val="50000"/>
            </a:schemeClr>
          </a:solidFill>
        </p:grpSpPr>
        <p:sp>
          <p:nvSpPr>
            <p:cNvPr id="13" name="Retângulo de cantos arredondados 12"/>
            <p:cNvSpPr/>
            <p:nvPr/>
          </p:nvSpPr>
          <p:spPr>
            <a:xfrm>
              <a:off x="5032961" y="1240253"/>
              <a:ext cx="1239462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5069264" y="1322188"/>
              <a:ext cx="1166856" cy="118747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dirty="0"/>
                <a:t>Sustentabilidade</a:t>
              </a:r>
            </a:p>
          </p:txBody>
        </p:sp>
      </p:grpSp>
      <p:grpSp>
        <p:nvGrpSpPr>
          <p:cNvPr id="12" name="Grupo 17"/>
          <p:cNvGrpSpPr/>
          <p:nvPr/>
        </p:nvGrpSpPr>
        <p:grpSpPr>
          <a:xfrm>
            <a:off x="1583879" y="2795582"/>
            <a:ext cx="1521250" cy="1428760"/>
            <a:chOff x="1" y="2643201"/>
            <a:chExt cx="1216531" cy="1260078"/>
          </a:xfrm>
          <a:solidFill>
            <a:schemeClr val="accent5">
              <a:lumMod val="75000"/>
            </a:schemeClr>
          </a:solidFill>
        </p:grpSpPr>
        <p:sp>
          <p:nvSpPr>
            <p:cNvPr id="19" name="Retângulo de cantos arredondados 18"/>
            <p:cNvSpPr/>
            <p:nvPr/>
          </p:nvSpPr>
          <p:spPr>
            <a:xfrm>
              <a:off x="1" y="2643201"/>
              <a:ext cx="1216531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ângulo 19"/>
            <p:cNvSpPr/>
            <p:nvPr/>
          </p:nvSpPr>
          <p:spPr>
            <a:xfrm>
              <a:off x="35632" y="2678832"/>
              <a:ext cx="1145269" cy="118881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500" dirty="0"/>
                <a:t>Abordagem dos municípios para sensibilização</a:t>
              </a:r>
            </a:p>
          </p:txBody>
        </p:sp>
      </p:grpSp>
      <p:grpSp>
        <p:nvGrpSpPr>
          <p:cNvPr id="15" name="Grupo 20"/>
          <p:cNvGrpSpPr/>
          <p:nvPr/>
        </p:nvGrpSpPr>
        <p:grpSpPr>
          <a:xfrm>
            <a:off x="3158530" y="2786058"/>
            <a:ext cx="1512168" cy="1428760"/>
            <a:chOff x="1266791" y="2643201"/>
            <a:chExt cx="1235627" cy="1260078"/>
          </a:xfrm>
          <a:solidFill>
            <a:schemeClr val="accent5">
              <a:lumMod val="75000"/>
            </a:schemeClr>
          </a:solidFill>
        </p:grpSpPr>
        <p:sp>
          <p:nvSpPr>
            <p:cNvPr id="22" name="Retângulo de cantos arredondados 21"/>
            <p:cNvSpPr/>
            <p:nvPr/>
          </p:nvSpPr>
          <p:spPr>
            <a:xfrm>
              <a:off x="1285887" y="2643201"/>
              <a:ext cx="1216531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1266791" y="2678832"/>
              <a:ext cx="1199996" cy="118881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500" dirty="0"/>
                <a:t>Oficina comunitária  para </a:t>
              </a:r>
              <a:r>
                <a:rPr lang="pt-BR" sz="1500" dirty="0" err="1"/>
                <a:t>empoderamento</a:t>
              </a:r>
              <a:endParaRPr lang="pt-BR" sz="1500" dirty="0"/>
            </a:p>
          </p:txBody>
        </p:sp>
      </p:grpSp>
      <p:grpSp>
        <p:nvGrpSpPr>
          <p:cNvPr id="16" name="Grupo 23"/>
          <p:cNvGrpSpPr/>
          <p:nvPr/>
        </p:nvGrpSpPr>
        <p:grpSpPr>
          <a:xfrm>
            <a:off x="7248129" y="4786322"/>
            <a:ext cx="1216531" cy="1357322"/>
            <a:chOff x="5143537" y="2714648"/>
            <a:chExt cx="1216531" cy="1260078"/>
          </a:xfrm>
          <a:solidFill>
            <a:schemeClr val="accent3">
              <a:lumMod val="75000"/>
            </a:schemeClr>
          </a:solidFill>
        </p:grpSpPr>
        <p:sp>
          <p:nvSpPr>
            <p:cNvPr id="25" name="Retângulo de cantos arredondados 24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tângulo 25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500" dirty="0"/>
                <a:t>Apoio à estruturação da gestão</a:t>
              </a:r>
            </a:p>
          </p:txBody>
        </p:sp>
      </p:grpSp>
      <p:grpSp>
        <p:nvGrpSpPr>
          <p:cNvPr id="17" name="Grupo 29"/>
          <p:cNvGrpSpPr/>
          <p:nvPr/>
        </p:nvGrpSpPr>
        <p:grpSpPr>
          <a:xfrm>
            <a:off x="4667240" y="3929066"/>
            <a:ext cx="1214446" cy="642942"/>
            <a:chOff x="5143537" y="2714648"/>
            <a:chExt cx="1216531" cy="1260078"/>
          </a:xfrm>
        </p:grpSpPr>
        <p:sp>
          <p:nvSpPr>
            <p:cNvPr id="31" name="Retângulo de cantos arredondados 30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1400" dirty="0"/>
                <a:t>Alternativas de Gestão</a:t>
              </a: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500" dirty="0"/>
            </a:p>
          </p:txBody>
        </p:sp>
      </p:grpSp>
      <p:grpSp>
        <p:nvGrpSpPr>
          <p:cNvPr id="18" name="Grupo 32"/>
          <p:cNvGrpSpPr/>
          <p:nvPr/>
        </p:nvGrpSpPr>
        <p:grpSpPr>
          <a:xfrm>
            <a:off x="5953124" y="3929066"/>
            <a:ext cx="1214446" cy="642942"/>
            <a:chOff x="5143537" y="2714648"/>
            <a:chExt cx="1216531" cy="1260078"/>
          </a:xfrm>
        </p:grpSpPr>
        <p:sp>
          <p:nvSpPr>
            <p:cNvPr id="34" name="Retângulo de cantos arredondados 33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1400" dirty="0"/>
                <a:t>Técnico Operacional</a:t>
              </a:r>
              <a:r>
                <a:rPr lang="pt-BR" dirty="0"/>
                <a:t> </a:t>
              </a: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500" dirty="0"/>
            </a:p>
          </p:txBody>
        </p:sp>
      </p:grpSp>
      <p:grpSp>
        <p:nvGrpSpPr>
          <p:cNvPr id="21" name="Grupo 41"/>
          <p:cNvGrpSpPr/>
          <p:nvPr/>
        </p:nvGrpSpPr>
        <p:grpSpPr>
          <a:xfrm>
            <a:off x="8462575" y="4786322"/>
            <a:ext cx="1216531" cy="1357322"/>
            <a:chOff x="5143537" y="2714648"/>
            <a:chExt cx="1216531" cy="1260078"/>
          </a:xfrm>
          <a:solidFill>
            <a:schemeClr val="accent3">
              <a:lumMod val="75000"/>
            </a:schemeClr>
          </a:solidFill>
        </p:grpSpPr>
        <p:sp>
          <p:nvSpPr>
            <p:cNvPr id="43" name="Retângulo de cantos arredondados 42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tângulo 43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500" dirty="0"/>
                <a:t>Comunidade envolvida e capacitada</a:t>
              </a:r>
            </a:p>
          </p:txBody>
        </p:sp>
      </p:grpSp>
      <p:grpSp>
        <p:nvGrpSpPr>
          <p:cNvPr id="24" name="Grupo 35"/>
          <p:cNvGrpSpPr/>
          <p:nvPr/>
        </p:nvGrpSpPr>
        <p:grpSpPr>
          <a:xfrm>
            <a:off x="1833533" y="4257681"/>
            <a:ext cx="2643206" cy="357190"/>
            <a:chOff x="0" y="1285885"/>
            <a:chExt cx="3100426" cy="1260078"/>
          </a:xfrm>
          <a:solidFill>
            <a:srgbClr val="FFFF00"/>
          </a:solidFill>
        </p:grpSpPr>
        <p:sp>
          <p:nvSpPr>
            <p:cNvPr id="37" name="Retângulo de cantos arredondados 36"/>
            <p:cNvSpPr/>
            <p:nvPr/>
          </p:nvSpPr>
          <p:spPr>
            <a:xfrm>
              <a:off x="0" y="1285885"/>
              <a:ext cx="3100426" cy="126007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tx2"/>
              </a:solidFill>
              <a:prstDash val="lg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tângulo 37"/>
            <p:cNvSpPr/>
            <p:nvPr/>
          </p:nvSpPr>
          <p:spPr>
            <a:xfrm>
              <a:off x="36906" y="1322791"/>
              <a:ext cx="3026614" cy="1186266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lg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dirty="0">
                  <a:solidFill>
                    <a:schemeClr val="tx2"/>
                  </a:solidFill>
                  <a:hlinkClick r:id="rId5" action="ppaction://hlinkfile"/>
                </a:rPr>
                <a:t>Acordo de Cooperação</a:t>
              </a:r>
              <a:endParaRPr lang="pt-BR" sz="16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9" name="Seta dobrada para cima 38"/>
          <p:cNvSpPr/>
          <p:nvPr/>
        </p:nvSpPr>
        <p:spPr>
          <a:xfrm flipV="1">
            <a:off x="4738678" y="2143116"/>
            <a:ext cx="1071570" cy="642942"/>
          </a:xfrm>
          <a:prstGeom prst="bent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eta dobrada para cima 39"/>
          <p:cNvSpPr/>
          <p:nvPr/>
        </p:nvSpPr>
        <p:spPr>
          <a:xfrm flipV="1">
            <a:off x="7462442" y="3143248"/>
            <a:ext cx="1071570" cy="642942"/>
          </a:xfrm>
          <a:prstGeom prst="bent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7" name="Grupo 40"/>
          <p:cNvGrpSpPr/>
          <p:nvPr/>
        </p:nvGrpSpPr>
        <p:grpSpPr>
          <a:xfrm>
            <a:off x="4661502" y="4653136"/>
            <a:ext cx="1285884" cy="714380"/>
            <a:chOff x="5143538" y="2714648"/>
            <a:chExt cx="1288092" cy="1400087"/>
          </a:xfrm>
        </p:grpSpPr>
        <p:sp>
          <p:nvSpPr>
            <p:cNvPr id="50" name="Retângulo de cantos arredondados 49"/>
            <p:cNvSpPr/>
            <p:nvPr/>
          </p:nvSpPr>
          <p:spPr>
            <a:xfrm>
              <a:off x="5143538" y="2714648"/>
              <a:ext cx="1288092" cy="14000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1400" dirty="0"/>
                <a:t>Escolha da Alternativa de Gestão</a:t>
              </a:r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500" dirty="0"/>
            </a:p>
          </p:txBody>
        </p:sp>
      </p:grpSp>
      <p:grpSp>
        <p:nvGrpSpPr>
          <p:cNvPr id="28" name="Grupo 46"/>
          <p:cNvGrpSpPr/>
          <p:nvPr/>
        </p:nvGrpSpPr>
        <p:grpSpPr>
          <a:xfrm>
            <a:off x="5999774" y="4705524"/>
            <a:ext cx="1214446" cy="642942"/>
            <a:chOff x="5143537" y="2714648"/>
            <a:chExt cx="1216531" cy="1260078"/>
          </a:xfrm>
        </p:grpSpPr>
        <p:sp>
          <p:nvSpPr>
            <p:cNvPr id="53" name="Retângulo de cantos arredondados 52"/>
            <p:cNvSpPr/>
            <p:nvPr/>
          </p:nvSpPr>
          <p:spPr>
            <a:xfrm>
              <a:off x="5143537" y="2714648"/>
              <a:ext cx="1216531" cy="126007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pt-BR" sz="1400" dirty="0"/>
                <a:t>Amigos da Água</a:t>
              </a:r>
              <a:endParaRPr lang="pt-BR" dirty="0"/>
            </a:p>
          </p:txBody>
        </p:sp>
        <p:sp>
          <p:nvSpPr>
            <p:cNvPr id="54" name="Retângulo 53"/>
            <p:cNvSpPr/>
            <p:nvPr/>
          </p:nvSpPr>
          <p:spPr>
            <a:xfrm>
              <a:off x="5179168" y="2750279"/>
              <a:ext cx="1145269" cy="1188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500" dirty="0"/>
            </a:p>
          </p:txBody>
        </p:sp>
      </p:grpSp>
      <p:pic>
        <p:nvPicPr>
          <p:cNvPr id="45" name="Imagem 44" descr="20150423_09483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258" y="4710122"/>
            <a:ext cx="2607752" cy="146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DE2DBE-498A-44BC-A77D-DE2F7EDB1D42}"/>
              </a:ext>
            </a:extLst>
          </p:cNvPr>
          <p:cNvSpPr txBox="1"/>
          <p:nvPr/>
        </p:nvSpPr>
        <p:spPr>
          <a:xfrm>
            <a:off x="731942" y="267762"/>
            <a:ext cx="11078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Conclusão:</a:t>
            </a:r>
          </a:p>
        </p:txBody>
      </p:sp>
    </p:spTree>
    <p:extLst>
      <p:ext uri="{BB962C8B-B14F-4D97-AF65-F5344CB8AC3E}">
        <p14:creationId xmlns:p14="http://schemas.microsoft.com/office/powerpoint/2010/main" val="304930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76732" y="1578335"/>
            <a:ext cx="99262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Departamento de Engenharia de Saúde Pública-</a:t>
            </a:r>
            <a:r>
              <a:rPr lang="pt-BR" sz="2400" b="1" dirty="0" err="1"/>
              <a:t>Densp</a:t>
            </a:r>
            <a:endParaRPr lang="pt-BR" sz="2400" b="1" dirty="0"/>
          </a:p>
          <a:p>
            <a:pPr algn="ctr"/>
            <a:r>
              <a:rPr lang="pt-BR" sz="2400" dirty="0" err="1"/>
              <a:t>Getulio</a:t>
            </a:r>
            <a:r>
              <a:rPr lang="pt-BR" sz="2400" dirty="0"/>
              <a:t> Ezequiel da Costa Peixoto Filho</a:t>
            </a:r>
          </a:p>
          <a:p>
            <a:pPr algn="ctr"/>
            <a:r>
              <a:rPr lang="pt-BR" sz="2000" b="1" dirty="0"/>
              <a:t>Diretor Substituto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Coordenação-Geral de Saneamento Estruturante - </a:t>
            </a:r>
            <a:r>
              <a:rPr lang="pt-BR" sz="2400" b="1" dirty="0" err="1"/>
              <a:t>Cgsan</a:t>
            </a:r>
            <a:endParaRPr lang="pt-BR" sz="2400" b="1" dirty="0"/>
          </a:p>
          <a:p>
            <a:pPr algn="ctr"/>
            <a:r>
              <a:rPr lang="pt-BR" sz="2400" dirty="0"/>
              <a:t>Marcelo Chaves Moreira </a:t>
            </a:r>
          </a:p>
          <a:p>
            <a:pPr algn="ctr"/>
            <a:r>
              <a:rPr lang="pt-BR" sz="1600" b="1" dirty="0"/>
              <a:t>Coordenador Geral-Substituto</a:t>
            </a:r>
          </a:p>
          <a:p>
            <a:pPr algn="ctr"/>
            <a:endParaRPr lang="pt-BR" sz="2000" dirty="0"/>
          </a:p>
          <a:p>
            <a:pPr algn="ctr"/>
            <a:r>
              <a:rPr lang="pt-BR" sz="2400" b="1" dirty="0"/>
              <a:t>Coordenação de Assistência Técnica à Gestão em Saneamento-</a:t>
            </a:r>
            <a:r>
              <a:rPr lang="pt-BR" sz="2400" b="1" dirty="0" err="1"/>
              <a:t>Coats</a:t>
            </a:r>
            <a:r>
              <a:rPr lang="pt-BR" sz="2400" b="1" dirty="0"/>
              <a:t> </a:t>
            </a:r>
          </a:p>
          <a:p>
            <a:pPr algn="ctr"/>
            <a:r>
              <a:rPr lang="pt-BR" sz="2000" dirty="0"/>
              <a:t>Eliana Pereira de Castro  </a:t>
            </a:r>
          </a:p>
          <a:p>
            <a:pPr algn="ctr"/>
            <a:r>
              <a:rPr lang="pt-BR" sz="1400" b="1" dirty="0"/>
              <a:t>Coordenadora-Substituta</a:t>
            </a:r>
          </a:p>
          <a:p>
            <a:pPr algn="ctr"/>
            <a:endParaRPr lang="pt-BR" sz="2000" dirty="0"/>
          </a:p>
          <a:p>
            <a:pPr algn="ctr"/>
            <a:r>
              <a:rPr lang="pt-BR" sz="2000" b="1" dirty="0"/>
              <a:t>Superintendência Estadual da Funasa-</a:t>
            </a:r>
            <a:r>
              <a:rPr lang="pt-BR" sz="2000" b="1" dirty="0" err="1"/>
              <a:t>Suest</a:t>
            </a:r>
            <a:r>
              <a:rPr lang="pt-BR" sz="2000" b="1" dirty="0"/>
              <a:t>/RO</a:t>
            </a:r>
          </a:p>
          <a:p>
            <a:pPr algn="ctr"/>
            <a:r>
              <a:rPr lang="pt-BR" sz="2000" dirty="0"/>
              <a:t> </a:t>
            </a:r>
          </a:p>
          <a:p>
            <a:pPr algn="ctr"/>
            <a:r>
              <a:rPr lang="pt-BR" sz="1400" b="1"/>
              <a:t>Superintendente Estadual</a:t>
            </a:r>
            <a:endParaRPr lang="pt-BR" sz="1400" b="1" dirty="0"/>
          </a:p>
          <a:p>
            <a:pPr algn="ctr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91042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estado de bons antecedentes - para que serve? Onde tirar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89" y="328792"/>
            <a:ext cx="3436331" cy="2147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388228" y="997516"/>
            <a:ext cx="4124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7030A0"/>
                </a:solidFill>
                <a:latin typeface="Harlow Solid Italic" panose="04030604020F02020D02" pitchFamily="82" charset="0"/>
              </a:rPr>
              <a:t>Antecedentes: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07300163"/>
              </p:ext>
            </p:extLst>
          </p:nvPr>
        </p:nvGraphicFramePr>
        <p:xfrm>
          <a:off x="1970119" y="2967644"/>
          <a:ext cx="8986056" cy="341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645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751D49-C84E-432C-BF03-515A95AE3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026" y="3210560"/>
            <a:ext cx="9625004" cy="24180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MUDANÇAS PROMOVIDAS PELO MARCO REGULATÓRIO DO SANEAMENTO BÁSICO E SEUS DESDOBRAMENTOS NA ELABORAÇÃO DOS </a:t>
            </a:r>
            <a:r>
              <a:rPr lang="pt-BR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PMSB’s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439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272C705-CB19-4C8F-B679-CD4553085F74}"/>
              </a:ext>
            </a:extLst>
          </p:cNvPr>
          <p:cNvSpPr txBox="1"/>
          <p:nvPr/>
        </p:nvSpPr>
        <p:spPr>
          <a:xfrm>
            <a:off x="3220720" y="243840"/>
            <a:ext cx="775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PANORAMA DA GESTÃO DOS SERVIÇOS DE ÁGUA E ESGOTO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9C991DD-922E-4C64-8D1C-3627EDCD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11" y="1540096"/>
            <a:ext cx="7201203" cy="456606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8B8AABF-3E6B-4C17-92B5-A4A337C2D118}"/>
              </a:ext>
            </a:extLst>
          </p:cNvPr>
          <p:cNvSpPr txBox="1"/>
          <p:nvPr/>
        </p:nvSpPr>
        <p:spPr>
          <a:xfrm>
            <a:off x="8422640" y="3028890"/>
            <a:ext cx="3635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Municípios de até 50 mil hab.</a:t>
            </a:r>
          </a:p>
        </p:txBody>
      </p:sp>
    </p:spTree>
    <p:extLst>
      <p:ext uri="{BB962C8B-B14F-4D97-AF65-F5344CB8AC3E}">
        <p14:creationId xmlns:p14="http://schemas.microsoft.com/office/powerpoint/2010/main" val="1997480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272C705-CB19-4C8F-B679-CD4553085F74}"/>
              </a:ext>
            </a:extLst>
          </p:cNvPr>
          <p:cNvSpPr txBox="1"/>
          <p:nvPr/>
        </p:nvSpPr>
        <p:spPr>
          <a:xfrm>
            <a:off x="2651760" y="290175"/>
            <a:ext cx="915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PANORAMA DA UNIVERSALIZAÇÃO DOS SERVIÇOS DE ÁGUA E ESGOTO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8B8AABF-3E6B-4C17-92B5-A4A337C2D118}"/>
              </a:ext>
            </a:extLst>
          </p:cNvPr>
          <p:cNvSpPr txBox="1"/>
          <p:nvPr/>
        </p:nvSpPr>
        <p:spPr>
          <a:xfrm>
            <a:off x="656295" y="5274703"/>
            <a:ext cx="344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Municípios com índice &lt; 50%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23A13B-4AFE-4349-AC2B-AA3D3443D142}"/>
              </a:ext>
            </a:extLst>
          </p:cNvPr>
          <p:cNvSpPr txBox="1"/>
          <p:nvPr/>
        </p:nvSpPr>
        <p:spPr>
          <a:xfrm>
            <a:off x="7139843" y="5274703"/>
            <a:ext cx="365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Municípios com índice até 10%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B969AC-D4A2-44C1-927B-9769D9A8C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0" y="1709868"/>
            <a:ext cx="6238969" cy="34382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E6BB19-DA65-4FCB-A262-B6CFDDA2E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425" y="1709868"/>
            <a:ext cx="5040106" cy="34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F91C6BE-83E8-428A-BC56-7B4E26989294}"/>
              </a:ext>
            </a:extLst>
          </p:cNvPr>
          <p:cNvSpPr txBox="1"/>
          <p:nvPr/>
        </p:nvSpPr>
        <p:spPr>
          <a:xfrm>
            <a:off x="2651760" y="290175"/>
            <a:ext cx="8118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CENÁRIOS FUTUROS DE ÁGUA E ESGOTO APÓS NOVO MARCO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BF0C86D-933F-4E1E-9804-CDD948A0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7" y="1513840"/>
            <a:ext cx="5630333" cy="33782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E36B540-1F73-417A-B65E-28A3020C454E}"/>
              </a:ext>
            </a:extLst>
          </p:cNvPr>
          <p:cNvSpPr txBox="1"/>
          <p:nvPr/>
        </p:nvSpPr>
        <p:spPr>
          <a:xfrm>
            <a:off x="5984240" y="1524000"/>
            <a:ext cx="6078331" cy="308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Pop. Total Estimada: 5.067 habitantes;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Prest. De Ser. De Água e Esgoto: </a:t>
            </a:r>
            <a:r>
              <a:rPr kumimoji="0" lang="pt-B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Caerd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Ausente de contrato de programa;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Ausente de regulação;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Índice de atendimento urbano de água: 100%;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Índice de atendimento de coleta de esgoto: 0%.</a:t>
            </a:r>
          </a:p>
        </p:txBody>
      </p:sp>
    </p:spTree>
    <p:extLst>
      <p:ext uri="{BB962C8B-B14F-4D97-AF65-F5344CB8AC3E}">
        <p14:creationId xmlns:p14="http://schemas.microsoft.com/office/powerpoint/2010/main" val="2496840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D3342-BA6C-48E6-869A-F5F92F2BE9A4}"/>
              </a:ext>
            </a:extLst>
          </p:cNvPr>
          <p:cNvSpPr txBox="1"/>
          <p:nvPr/>
        </p:nvSpPr>
        <p:spPr>
          <a:xfrm>
            <a:off x="2651760" y="290175"/>
            <a:ext cx="233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POSSIBILIDADE 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C144EE-2B06-4AEA-901C-9176B254D243}"/>
              </a:ext>
            </a:extLst>
          </p:cNvPr>
          <p:cNvSpPr txBox="1"/>
          <p:nvPr/>
        </p:nvSpPr>
        <p:spPr>
          <a:xfrm>
            <a:off x="391160" y="3134464"/>
            <a:ext cx="5191760" cy="589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Prestação dos serviços de forma direta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4A385FC-CEBE-4CC9-BAB7-736F87F88A5A}"/>
              </a:ext>
            </a:extLst>
          </p:cNvPr>
          <p:cNvSpPr/>
          <p:nvPr/>
        </p:nvSpPr>
        <p:spPr>
          <a:xfrm>
            <a:off x="6024880" y="2025410"/>
            <a:ext cx="5913120" cy="3379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Dependência de Recursos Federais e Estaduais para investimentos;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Inexperiência com a gestão de serviços de água e esgoto;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Alto risco de não atender as metas de universalização.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089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D3342-BA6C-48E6-869A-F5F92F2BE9A4}"/>
              </a:ext>
            </a:extLst>
          </p:cNvPr>
          <p:cNvSpPr txBox="1"/>
          <p:nvPr/>
        </p:nvSpPr>
        <p:spPr>
          <a:xfrm>
            <a:off x="2651760" y="290175"/>
            <a:ext cx="233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POSSIBILIDADE 2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C144EE-2B06-4AEA-901C-9176B254D243}"/>
              </a:ext>
            </a:extLst>
          </p:cNvPr>
          <p:cNvSpPr txBox="1"/>
          <p:nvPr/>
        </p:nvSpPr>
        <p:spPr>
          <a:xfrm>
            <a:off x="391160" y="3134464"/>
            <a:ext cx="5191760" cy="589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Contrato de concessão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4A385FC-CEBE-4CC9-BAB7-736F87F88A5A}"/>
              </a:ext>
            </a:extLst>
          </p:cNvPr>
          <p:cNvSpPr/>
          <p:nvPr/>
        </p:nvSpPr>
        <p:spPr>
          <a:xfrm>
            <a:off x="5709920" y="1988872"/>
            <a:ext cx="6238240" cy="2880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Estudo de viabilidade técnica e econômico-financeira da prestação dos serviços;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Menor atratividade dos grandes players do mercado;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Chance de licitação deserta.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28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D3342-BA6C-48E6-869A-F5F92F2BE9A4}"/>
              </a:ext>
            </a:extLst>
          </p:cNvPr>
          <p:cNvSpPr txBox="1"/>
          <p:nvPr/>
        </p:nvSpPr>
        <p:spPr>
          <a:xfrm>
            <a:off x="2651760" y="290175"/>
            <a:ext cx="233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POSSIBILIDADE 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C144EE-2B06-4AEA-901C-9176B254D243}"/>
              </a:ext>
            </a:extLst>
          </p:cNvPr>
          <p:cNvSpPr txBox="1"/>
          <p:nvPr/>
        </p:nvSpPr>
        <p:spPr>
          <a:xfrm>
            <a:off x="627380" y="3035265"/>
            <a:ext cx="3987800" cy="1143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Gestão Associada - Consórcios Intermunicipais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4A385FC-CEBE-4CC9-BAB7-736F87F88A5A}"/>
              </a:ext>
            </a:extLst>
          </p:cNvPr>
          <p:cNvSpPr/>
          <p:nvPr/>
        </p:nvSpPr>
        <p:spPr>
          <a:xfrm>
            <a:off x="4815839" y="1473200"/>
            <a:ext cx="7091681" cy="426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Dependência de Recursos Federais e Estaduais para investimentos iniciais;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Necessidade de articulação política para formalização ao consorcio;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Constituição de autarquia intermunicipal de saneamento;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Histórico no gerenciamento de resíduos sólidos no Estado.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618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9FD3342-BA6C-48E6-869A-F5F92F2BE9A4}"/>
              </a:ext>
            </a:extLst>
          </p:cNvPr>
          <p:cNvSpPr txBox="1"/>
          <p:nvPr/>
        </p:nvSpPr>
        <p:spPr>
          <a:xfrm>
            <a:off x="2651760" y="290175"/>
            <a:ext cx="233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POSSIBILIDADE 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BC144EE-2B06-4AEA-901C-9176B254D243}"/>
              </a:ext>
            </a:extLst>
          </p:cNvPr>
          <p:cNvSpPr txBox="1"/>
          <p:nvPr/>
        </p:nvSpPr>
        <p:spPr>
          <a:xfrm>
            <a:off x="391160" y="2857465"/>
            <a:ext cx="3926840" cy="1143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Prestação Regionalizada - Unidade Regional  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4A385FC-CEBE-4CC9-BAB7-736F87F88A5A}"/>
              </a:ext>
            </a:extLst>
          </p:cNvPr>
          <p:cNvSpPr/>
          <p:nvPr/>
        </p:nvSpPr>
        <p:spPr>
          <a:xfrm>
            <a:off x="4592320" y="1564640"/>
            <a:ext cx="7345680" cy="390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Geração de ganhos de escala;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Maior garantia da universalização e da viabilidade técnica e econômico-financeira dos serviços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Maior atratividade dos Players de Mercado;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Possibilidade de dilação de Prazo para </a:t>
            </a:r>
            <a:r>
              <a:rPr kumimoji="0" lang="pt-B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/2040.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Necessidade de articulação política para adesão a unidade regional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365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BC144EE-2B06-4AEA-901C-9176B254D243}"/>
              </a:ext>
            </a:extLst>
          </p:cNvPr>
          <p:cNvSpPr txBox="1"/>
          <p:nvPr/>
        </p:nvSpPr>
        <p:spPr>
          <a:xfrm>
            <a:off x="1097280" y="1506185"/>
            <a:ext cx="10353040" cy="1143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Adaptação das metas das ações de universalização de água e esgoto para médio prazo – até 2033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E9FC43E-177E-490C-982A-0471588480CB}"/>
              </a:ext>
            </a:extLst>
          </p:cNvPr>
          <p:cNvSpPr txBox="1"/>
          <p:nvPr/>
        </p:nvSpPr>
        <p:spPr>
          <a:xfrm>
            <a:off x="1097280" y="2938745"/>
            <a:ext cx="10353040" cy="1143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Adaptação das metas das ações de disposição final ambientalmente adequada para prazo imediato – até 2024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400DFF9-8350-426D-A009-BA38121549D7}"/>
              </a:ext>
            </a:extLst>
          </p:cNvPr>
          <p:cNvSpPr txBox="1"/>
          <p:nvPr/>
        </p:nvSpPr>
        <p:spPr>
          <a:xfrm>
            <a:off x="1097280" y="4312851"/>
            <a:ext cx="10353040" cy="11430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Prever mecanismos de sustentabilidade econômico-financeira assegurada por meio de remuneração pela cobrança dos serviços</a:t>
            </a:r>
          </a:p>
        </p:txBody>
      </p:sp>
    </p:spTree>
    <p:extLst>
      <p:ext uri="{BB962C8B-B14F-4D97-AF65-F5344CB8AC3E}">
        <p14:creationId xmlns:p14="http://schemas.microsoft.com/office/powerpoint/2010/main" val="2385497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FE4DE3-5206-43D3-8519-C8B812130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42" b="20184"/>
          <a:stretch/>
        </p:blipFill>
        <p:spPr>
          <a:xfrm>
            <a:off x="0" y="0"/>
            <a:ext cx="12192000" cy="34392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CC85C2F-259B-46C3-9255-C9CD53F69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42" b="20184"/>
          <a:stretch/>
        </p:blipFill>
        <p:spPr>
          <a:xfrm>
            <a:off x="0" y="3418764"/>
            <a:ext cx="12192000" cy="3439236"/>
          </a:xfrm>
          <a:prstGeom prst="rect">
            <a:avLst/>
          </a:prstGeom>
        </p:spPr>
      </p:pic>
      <p:sp>
        <p:nvSpPr>
          <p:cNvPr id="6" name="Retângulo: Cantos Arredondados 3">
            <a:extLst>
              <a:ext uri="{FF2B5EF4-FFF2-40B4-BE49-F238E27FC236}">
                <a16:creationId xmlns:a16="http://schemas.microsoft.com/office/drawing/2014/main" id="{9365D574-0D8B-4103-B859-EA7E8C922AAC}"/>
              </a:ext>
            </a:extLst>
          </p:cNvPr>
          <p:cNvSpPr/>
          <p:nvPr/>
        </p:nvSpPr>
        <p:spPr>
          <a:xfrm>
            <a:off x="3938239" y="2459758"/>
            <a:ext cx="4315522" cy="14543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Obrigado!!!</a:t>
            </a:r>
          </a:p>
        </p:txBody>
      </p:sp>
    </p:spTree>
    <p:extLst>
      <p:ext uri="{BB962C8B-B14F-4D97-AF65-F5344CB8AC3E}">
        <p14:creationId xmlns:p14="http://schemas.microsoft.com/office/powerpoint/2010/main" val="16216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1775520" y="1256281"/>
            <a:ext cx="878498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pt-BR" sz="28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Programa de apoio à gestão: Ação 20AG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999656" y="566124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391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087888" y="5733255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838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248128" y="5733255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428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649942"/>
              </p:ext>
            </p:extLst>
          </p:nvPr>
        </p:nvGraphicFramePr>
        <p:xfrm>
          <a:off x="1579651" y="1896785"/>
          <a:ext cx="9032697" cy="3949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have Esquerda 4"/>
          <p:cNvSpPr/>
          <p:nvPr/>
        </p:nvSpPr>
        <p:spPr>
          <a:xfrm rot="16200000">
            <a:off x="6276020" y="5049178"/>
            <a:ext cx="288033" cy="22322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096000" y="63000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1.266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A2E7828-9CEC-483E-968C-4D955760D28E}"/>
              </a:ext>
            </a:extLst>
          </p:cNvPr>
          <p:cNvSpPr txBox="1"/>
          <p:nvPr/>
        </p:nvSpPr>
        <p:spPr>
          <a:xfrm>
            <a:off x="1388228" y="207288"/>
            <a:ext cx="4006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Cenário atual: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F81801C-B089-4D2A-B67E-AD6E765A8AB1}"/>
              </a:ext>
            </a:extLst>
          </p:cNvPr>
          <p:cNvSpPr/>
          <p:nvPr/>
        </p:nvSpPr>
        <p:spPr>
          <a:xfrm>
            <a:off x="2793315" y="6110459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R$ 231.765.552,79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039D055-F9A6-4526-B2CE-B3637AD1EDC1}"/>
              </a:ext>
            </a:extLst>
          </p:cNvPr>
          <p:cNvSpPr/>
          <p:nvPr/>
        </p:nvSpPr>
        <p:spPr>
          <a:xfrm>
            <a:off x="3237" y="6075291"/>
            <a:ext cx="1934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Investimento 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DF6FEEB8-B619-4D2E-B92D-C6ED89529FFB}"/>
              </a:ext>
            </a:extLst>
          </p:cNvPr>
          <p:cNvSpPr/>
          <p:nvPr/>
        </p:nvSpPr>
        <p:spPr>
          <a:xfrm>
            <a:off x="1956506" y="6131543"/>
            <a:ext cx="792088" cy="3693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59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3"/>
          <p:cNvSpPr txBox="1">
            <a:spLocks noChangeArrowheads="1"/>
          </p:cNvSpPr>
          <p:nvPr/>
        </p:nvSpPr>
        <p:spPr bwMode="auto">
          <a:xfrm>
            <a:off x="5572018" y="336938"/>
            <a:ext cx="626469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pt-BR" sz="28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Alcance da ação</a:t>
            </a:r>
          </a:p>
        </p:txBody>
      </p:sp>
      <p:graphicFrame>
        <p:nvGraphicFramePr>
          <p:cNvPr id="22" name="Gráfico 21"/>
          <p:cNvGraphicFramePr/>
          <p:nvPr>
            <p:extLst>
              <p:ext uri="{D42A27DB-BD31-4B8C-83A1-F6EECF244321}">
                <p14:modId xmlns:p14="http://schemas.microsoft.com/office/powerpoint/2010/main" val="2443864297"/>
              </p:ext>
            </p:extLst>
          </p:nvPr>
        </p:nvGraphicFramePr>
        <p:xfrm>
          <a:off x="5447928" y="2576660"/>
          <a:ext cx="651227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65304"/>
            <a:ext cx="401134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09" y="1411139"/>
            <a:ext cx="1143000" cy="1143000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7176120" y="4304852"/>
            <a:ext cx="9941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b="1" dirty="0"/>
              <a:t>25,87%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0" y="1411139"/>
            <a:ext cx="5124319" cy="476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73133F7-21A9-4965-A908-810B42D2BEE7}"/>
              </a:ext>
            </a:extLst>
          </p:cNvPr>
          <p:cNvSpPr txBox="1"/>
          <p:nvPr/>
        </p:nvSpPr>
        <p:spPr>
          <a:xfrm>
            <a:off x="0" y="15109"/>
            <a:ext cx="5230330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54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Cenário atual:</a:t>
            </a:r>
          </a:p>
          <a:p>
            <a:endParaRPr lang="pt-BR" sz="3200" dirty="0">
              <a:solidFill>
                <a:srgbClr val="7030A0"/>
              </a:solidFill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37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357164828"/>
              </p:ext>
            </p:extLst>
          </p:nvPr>
        </p:nvGraphicFramePr>
        <p:xfrm>
          <a:off x="5447928" y="2156335"/>
          <a:ext cx="651227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7320136" y="3956535"/>
            <a:ext cx="11304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b="1" dirty="0"/>
              <a:t>100,00%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212" y="2372359"/>
            <a:ext cx="4909716" cy="403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82499"/>
            <a:ext cx="4079776" cy="97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304502"/>
            <a:ext cx="1143000" cy="1143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711F78D-422A-45FB-958B-186924554AE2}"/>
              </a:ext>
            </a:extLst>
          </p:cNvPr>
          <p:cNvSpPr txBox="1"/>
          <p:nvPr/>
        </p:nvSpPr>
        <p:spPr>
          <a:xfrm>
            <a:off x="0" y="15109"/>
            <a:ext cx="5230330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Cenário atual:</a:t>
            </a:r>
          </a:p>
          <a:p>
            <a:endParaRPr lang="pt-BR" sz="3200" dirty="0">
              <a:solidFill>
                <a:srgbClr val="7030A0"/>
              </a:solidFill>
              <a:latin typeface="Harlow Solid Italic" panose="04030604020F02020D02" pitchFamily="82" charset="0"/>
            </a:endParaRP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CAA581EC-DBA6-42EC-ABD8-D48FE1E78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756" y="1087210"/>
            <a:ext cx="626469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pt-BR" sz="28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Alcance da </a:t>
            </a:r>
            <a:r>
              <a:rPr lang="pt-BR" sz="2800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ação-RO</a:t>
            </a:r>
            <a:endParaRPr lang="pt-BR" sz="28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CC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5817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D73133F7-21A9-4965-A908-810B42D2BEE7}"/>
              </a:ext>
            </a:extLst>
          </p:cNvPr>
          <p:cNvSpPr txBox="1"/>
          <p:nvPr/>
        </p:nvSpPr>
        <p:spPr>
          <a:xfrm>
            <a:off x="0" y="15109"/>
            <a:ext cx="5230330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54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Cenário atual:</a:t>
            </a:r>
          </a:p>
          <a:p>
            <a:endParaRPr lang="pt-BR" sz="3200" dirty="0">
              <a:solidFill>
                <a:srgbClr val="7030A0"/>
              </a:solidFill>
              <a:latin typeface="Harlow Solid Italic" panose="04030604020F02020D02" pitchFamily="82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DEB8B62-B017-48AB-91CB-EC52467040DC}"/>
              </a:ext>
            </a:extLst>
          </p:cNvPr>
          <p:cNvSpPr/>
          <p:nvPr/>
        </p:nvSpPr>
        <p:spPr>
          <a:xfrm>
            <a:off x="1055077" y="2324150"/>
            <a:ext cx="10140461" cy="28146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</a:rPr>
              <a:t>Institui a </a:t>
            </a:r>
            <a:r>
              <a:rPr lang="pt-BR" sz="2000" b="1" dirty="0">
                <a:solidFill>
                  <a:schemeClr val="tx2"/>
                </a:solidFill>
              </a:rPr>
              <a:t>Unidade Regional de Saneamento Básico no Estado de Rondônia</a:t>
            </a:r>
            <a:r>
              <a:rPr lang="pt-BR" sz="2000" dirty="0">
                <a:solidFill>
                  <a:schemeClr val="tx2"/>
                </a:solidFill>
              </a:rPr>
              <a:t>, </a:t>
            </a:r>
            <a:r>
              <a:rPr lang="pt-BR" sz="2000" dirty="0">
                <a:solidFill>
                  <a:srgbClr val="FF0000"/>
                </a:solidFill>
              </a:rPr>
              <a:t>visando a promoção de viabilidade técnica e econômico-financeira para prestação dos serviços públicos</a:t>
            </a:r>
            <a:r>
              <a:rPr lang="pt-BR" sz="2000" dirty="0">
                <a:solidFill>
                  <a:schemeClr val="tx2"/>
                </a:solidFill>
              </a:rPr>
              <a:t> de fornecimento de </a:t>
            </a:r>
            <a:r>
              <a:rPr lang="pt-BR" sz="2000" b="1" dirty="0">
                <a:solidFill>
                  <a:schemeClr val="tx2"/>
                </a:solidFill>
              </a:rPr>
              <a:t>água tratada</a:t>
            </a:r>
            <a:r>
              <a:rPr lang="pt-BR" sz="2000" dirty="0">
                <a:solidFill>
                  <a:schemeClr val="tx2"/>
                </a:solidFill>
              </a:rPr>
              <a:t>, </a:t>
            </a:r>
            <a:r>
              <a:rPr lang="pt-BR" sz="2000" b="1" dirty="0">
                <a:solidFill>
                  <a:schemeClr val="tx2"/>
                </a:solidFill>
              </a:rPr>
              <a:t>esgotamento sanitário</a:t>
            </a:r>
            <a:r>
              <a:rPr lang="pt-BR" sz="2000" dirty="0">
                <a:solidFill>
                  <a:schemeClr val="tx2"/>
                </a:solidFill>
              </a:rPr>
              <a:t>, </a:t>
            </a:r>
            <a:r>
              <a:rPr lang="pt-BR" sz="2000" b="1" dirty="0">
                <a:solidFill>
                  <a:schemeClr val="tx2"/>
                </a:solidFill>
              </a:rPr>
              <a:t>coleta e tratamento de resíduos sólidos</a:t>
            </a:r>
            <a:r>
              <a:rPr lang="pt-BR" sz="2000" dirty="0">
                <a:solidFill>
                  <a:schemeClr val="tx2"/>
                </a:solidFill>
              </a:rPr>
              <a:t>, assim como a </a:t>
            </a:r>
            <a:r>
              <a:rPr lang="pt-BR" sz="2000" b="1" dirty="0">
                <a:solidFill>
                  <a:schemeClr val="tx2"/>
                </a:solidFill>
              </a:rPr>
              <a:t>drenagem de águas pluviais</a:t>
            </a:r>
            <a:r>
              <a:rPr lang="pt-BR" sz="2000" dirty="0">
                <a:solidFill>
                  <a:schemeClr val="tx2"/>
                </a:solidFill>
              </a:rPr>
              <a:t>, nos </a:t>
            </a:r>
            <a:r>
              <a:rPr lang="pt-BR" sz="2000" b="1" dirty="0">
                <a:solidFill>
                  <a:schemeClr val="tx2"/>
                </a:solidFill>
              </a:rPr>
              <a:t>52 (cinquenta e dois) municípios do Estado</a:t>
            </a:r>
            <a:r>
              <a:rPr lang="pt-BR" sz="2000" dirty="0">
                <a:solidFill>
                  <a:schemeClr val="tx2"/>
                </a:solidFill>
              </a:rPr>
              <a:t>, com meta estabelecida para 2033, em conformidade com o que dispõe nas Leis Federais n° 11.445, de 5 de janeiro de 2007 e n° 14.026, de 15 de julho de 2020.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9ECF4E2-9C65-4844-ABBC-2BD31278EDAD}"/>
              </a:ext>
            </a:extLst>
          </p:cNvPr>
          <p:cNvSpPr/>
          <p:nvPr/>
        </p:nvSpPr>
        <p:spPr>
          <a:xfrm>
            <a:off x="3779787" y="1343207"/>
            <a:ext cx="609974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/>
              <a:t>Aprovada Lei n° 4.955, de 19/01/21</a:t>
            </a:r>
          </a:p>
        </p:txBody>
      </p:sp>
      <p:sp>
        <p:nvSpPr>
          <p:cNvPr id="12" name="Seta para a Direita 5">
            <a:extLst>
              <a:ext uri="{FF2B5EF4-FFF2-40B4-BE49-F238E27FC236}">
                <a16:creationId xmlns:a16="http://schemas.microsoft.com/office/drawing/2014/main" id="{01B43C2C-C28C-4227-89F4-49563C77CD92}"/>
              </a:ext>
            </a:extLst>
          </p:cNvPr>
          <p:cNvSpPr/>
          <p:nvPr/>
        </p:nvSpPr>
        <p:spPr>
          <a:xfrm>
            <a:off x="2698043" y="1460814"/>
            <a:ext cx="1008112" cy="34956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DEE86CE-73DE-4786-833D-F3DE0C233741}"/>
              </a:ext>
            </a:extLst>
          </p:cNvPr>
          <p:cNvSpPr txBox="1"/>
          <p:nvPr/>
        </p:nvSpPr>
        <p:spPr>
          <a:xfrm>
            <a:off x="1207477" y="5838092"/>
            <a:ext cx="10140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Apresentação feita pelo NICT/RO, no II Workshop sobre a atualização do marco legal do saneamento, realizado em novembro/2021, em João Pessoa/PB, pela Funasa/Universidade Federal da Paraíba... </a:t>
            </a:r>
          </a:p>
        </p:txBody>
      </p:sp>
    </p:spTree>
    <p:extLst>
      <p:ext uri="{BB962C8B-B14F-4D97-AF65-F5344CB8AC3E}">
        <p14:creationId xmlns:p14="http://schemas.microsoft.com/office/powerpoint/2010/main" val="90132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 AGORA? O QUE EU FAÇO ? | VPF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22" y="2100113"/>
            <a:ext cx="5886928" cy="283885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793" y="1562487"/>
            <a:ext cx="2759826" cy="380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731943" y="267762"/>
            <a:ext cx="4347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rgbClr val="7030A0"/>
                </a:solidFill>
                <a:latin typeface="Harlow Solid Italic" panose="04030604020F02020D02" pitchFamily="82" charset="0"/>
              </a:rPr>
              <a:t>Cenário atual</a:t>
            </a:r>
          </a:p>
        </p:txBody>
      </p:sp>
    </p:spTree>
    <p:extLst>
      <p:ext uri="{BB962C8B-B14F-4D97-AF65-F5344CB8AC3E}">
        <p14:creationId xmlns:p14="http://schemas.microsoft.com/office/powerpoint/2010/main" val="826439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07529357"/>
              </p:ext>
            </p:extLst>
          </p:nvPr>
        </p:nvGraphicFramePr>
        <p:xfrm>
          <a:off x="1970119" y="4233737"/>
          <a:ext cx="8986056" cy="166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E AGORA? O QUE EU FAÇO ? | VPFI">
            <a:extLst>
              <a:ext uri="{FF2B5EF4-FFF2-40B4-BE49-F238E27FC236}">
                <a16:creationId xmlns:a16="http://schemas.microsoft.com/office/drawing/2014/main" id="{012EC427-5F14-498C-AEFD-08DE3A28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84912"/>
            <a:ext cx="4951356" cy="238769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9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8DE2DBE-498A-44BC-A77D-DE2F7EDB1D42}"/>
              </a:ext>
            </a:extLst>
          </p:cNvPr>
          <p:cNvSpPr txBox="1"/>
          <p:nvPr/>
        </p:nvSpPr>
        <p:spPr>
          <a:xfrm>
            <a:off x="731942" y="267762"/>
            <a:ext cx="11078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Harlow Solid Italic" panose="04030604020F02020D02" pitchFamily="82" charset="0"/>
              </a:rPr>
              <a:t>Achados importantes</a:t>
            </a:r>
          </a:p>
          <a:p>
            <a:pPr algn="ctr"/>
            <a:r>
              <a:rPr lang="pt-BR" sz="4000" dirty="0">
                <a:solidFill>
                  <a:srgbClr val="FF0000"/>
                </a:solidFill>
                <a:latin typeface="Harlow Solid Italic" panose="04030604020F02020D02" pitchFamily="82" charset="0"/>
              </a:rPr>
              <a:t>Lei 11.445/07 (atualizada)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63CD1DD-EB0E-4DC8-9A51-DBD13C225F13}"/>
              </a:ext>
            </a:extLst>
          </p:cNvPr>
          <p:cNvSpPr/>
          <p:nvPr/>
        </p:nvSpPr>
        <p:spPr>
          <a:xfrm>
            <a:off x="93785" y="2262422"/>
            <a:ext cx="8135815" cy="323421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33375" algn="just">
              <a:spcAft>
                <a:spcPts val="800"/>
              </a:spcAft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Art. 9</a:t>
            </a:r>
            <a:r>
              <a:rPr lang="pt-BR" sz="2000" u="sng" baseline="30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O titular dos serviços formulará a respectiva política pública de saneamento básico, devendo, para tanto: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500"/>
              </a:spcBef>
              <a:spcAft>
                <a:spcPts val="1500"/>
              </a:spcAft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- elaborar os planos de saneamento básico, nos termos desta Lei [...]</a:t>
            </a:r>
          </a:p>
          <a:p>
            <a:pPr algn="just">
              <a:spcBef>
                <a:spcPts val="1500"/>
              </a:spcBef>
              <a:spcAft>
                <a:spcPts val="1500"/>
              </a:spcAft>
            </a:pP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 - prestar diretamente os serviços, ou conceder a prestação deles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prestar diretamente os serviços, ou conceder a prestação deles, e definir, em ambos os casos, a entidade responsável pela regulação e fiscalização da prestação dos serviços públicos de saneamento básico; </a:t>
            </a:r>
            <a:r>
              <a:rPr lang="pt-BR" sz="2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t-B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662907-2494-4DD8-B716-8AE8F5183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24" y="2720486"/>
            <a:ext cx="3639929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224377"/>
      </p:ext>
    </p:extLst>
  </p:cSld>
  <p:clrMapOvr>
    <a:masterClrMapping/>
  </p:clrMapOvr>
</p:sld>
</file>

<file path=ppt/theme/theme1.xml><?xml version="1.0" encoding="utf-8"?>
<a:theme xmlns:a="http://schemas.openxmlformats.org/drawingml/2006/main" name="slide_modelo_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3617</TotalTime>
  <Words>1540</Words>
  <Application>Microsoft Office PowerPoint</Application>
  <PresentationFormat>Widescreen</PresentationFormat>
  <Paragraphs>158</Paragraphs>
  <Slides>29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Harlow Solid Italic</vt:lpstr>
      <vt:lpstr>Helvetica</vt:lpstr>
      <vt:lpstr>Lucida Calligraphy</vt:lpstr>
      <vt:lpstr>Wingdings</vt:lpstr>
      <vt:lpstr>slide_modelo_16x9</vt:lpstr>
      <vt:lpstr>Office Theme</vt:lpstr>
      <vt:lpstr>1_Personalizar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Objetivos</vt:lpstr>
      <vt:lpstr>Apresentação do PowerPoint</vt:lpstr>
      <vt:lpstr>Apresentação do PowerPoint</vt:lpstr>
      <vt:lpstr>Apresentação do PowerPoint</vt:lpstr>
      <vt:lpstr>MUDANÇAS PROMOVIDAS PELO MARCO REGULATÓRIO DO SANEAMENTO BÁSICO E SEUS DESDOBRAMENTOS NA ELABORAÇÃO DOS PMSB’s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Alexandra Lima da Costa</dc:creator>
  <cp:lastModifiedBy>Administrador</cp:lastModifiedBy>
  <cp:revision>242</cp:revision>
  <dcterms:created xsi:type="dcterms:W3CDTF">2020-10-14T13:02:48Z</dcterms:created>
  <dcterms:modified xsi:type="dcterms:W3CDTF">2022-01-25T20:55:52Z</dcterms:modified>
</cp:coreProperties>
</file>