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33"/>
  </p:notesMasterIdLst>
  <p:sldIdLst>
    <p:sldId id="268" r:id="rId6"/>
    <p:sldId id="260" r:id="rId7"/>
    <p:sldId id="1710" r:id="rId8"/>
    <p:sldId id="1711" r:id="rId9"/>
    <p:sldId id="1708" r:id="rId10"/>
    <p:sldId id="1712" r:id="rId11"/>
    <p:sldId id="1713" r:id="rId12"/>
    <p:sldId id="266" r:id="rId13"/>
    <p:sldId id="356" r:id="rId14"/>
    <p:sldId id="272" r:id="rId15"/>
    <p:sldId id="1059" r:id="rId16"/>
    <p:sldId id="262" r:id="rId17"/>
    <p:sldId id="1061" r:id="rId18"/>
    <p:sldId id="1062" r:id="rId19"/>
    <p:sldId id="357" r:id="rId20"/>
    <p:sldId id="274" r:id="rId21"/>
    <p:sldId id="296" r:id="rId22"/>
    <p:sldId id="1709" r:id="rId23"/>
    <p:sldId id="446" r:id="rId24"/>
    <p:sldId id="462" r:id="rId25"/>
    <p:sldId id="467" r:id="rId26"/>
    <p:sldId id="1063" r:id="rId27"/>
    <p:sldId id="264" r:id="rId28"/>
    <p:sldId id="468" r:id="rId29"/>
    <p:sldId id="273" r:id="rId30"/>
    <p:sldId id="1064" r:id="rId31"/>
    <p:sldId id="34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EC07D-8326-4F7F-B350-DC454AF80B9F}" v="31" dt="2022-01-24T00:50:5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969" autoAdjust="0"/>
  </p:normalViewPr>
  <p:slideViewPr>
    <p:cSldViewPr snapToGrid="0">
      <p:cViewPr varScale="1">
        <p:scale>
          <a:sx n="105" d="100"/>
          <a:sy n="10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BFD5C-591A-437B-B6FC-614099B099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A0455F-0FE6-41A4-B02A-692A9AE94EE3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Definição de agenda regulatória</a:t>
          </a:r>
        </a:p>
      </dgm:t>
    </dgm:pt>
    <dgm:pt modelId="{F87791A9-D4D8-4D5F-AB6E-385F69614C3D}" type="parTrans" cxnId="{7E295BD6-9D24-4191-B8C1-CC7DE375A38B}">
      <dgm:prSet/>
      <dgm:spPr/>
      <dgm:t>
        <a:bodyPr/>
        <a:lstStyle/>
        <a:p>
          <a:endParaRPr lang="pt-BR"/>
        </a:p>
      </dgm:t>
    </dgm:pt>
    <dgm:pt modelId="{410F099D-E115-4278-9995-63FAEB203506}" type="sibTrans" cxnId="{7E295BD6-9D24-4191-B8C1-CC7DE375A38B}">
      <dgm:prSet/>
      <dgm:spPr/>
      <dgm:t>
        <a:bodyPr/>
        <a:lstStyle/>
        <a:p>
          <a:endParaRPr lang="pt-BR"/>
        </a:p>
      </dgm:t>
    </dgm:pt>
    <dgm:pt modelId="{3ABE0D0A-F5B4-43F1-B5C7-F56870933B5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Capacitação </a:t>
          </a:r>
        </a:p>
      </dgm:t>
    </dgm:pt>
    <dgm:pt modelId="{6D898954-0226-45A3-AE3E-3849D1D1312D}" type="parTrans" cxnId="{D09AD140-7831-49B1-B93E-A250325B67A0}">
      <dgm:prSet/>
      <dgm:spPr/>
      <dgm:t>
        <a:bodyPr/>
        <a:lstStyle/>
        <a:p>
          <a:endParaRPr lang="pt-BR"/>
        </a:p>
      </dgm:t>
    </dgm:pt>
    <dgm:pt modelId="{653EF47F-0755-427A-B501-3B439EEA5869}" type="sibTrans" cxnId="{D09AD140-7831-49B1-B93E-A250325B67A0}">
      <dgm:prSet/>
      <dgm:spPr/>
      <dgm:t>
        <a:bodyPr/>
        <a:lstStyle/>
        <a:p>
          <a:endParaRPr lang="pt-BR"/>
        </a:p>
      </dgm:t>
    </dgm:pt>
    <dgm:pt modelId="{B64A6247-AC04-4850-8E69-0E8A577E7615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Capacitação de reguladores infranacionais</a:t>
          </a:r>
        </a:p>
      </dgm:t>
    </dgm:pt>
    <dgm:pt modelId="{7CDE9C28-14CC-413A-93AC-2CBED5E1046A}" type="parTrans" cxnId="{BF305440-33D5-40C5-927E-5DC44AF9C21C}">
      <dgm:prSet/>
      <dgm:spPr/>
      <dgm:t>
        <a:bodyPr/>
        <a:lstStyle/>
        <a:p>
          <a:endParaRPr lang="pt-BR"/>
        </a:p>
      </dgm:t>
    </dgm:pt>
    <dgm:pt modelId="{62510919-288E-41D6-891F-7DA3F97377F2}" type="sibTrans" cxnId="{BF305440-33D5-40C5-927E-5DC44AF9C21C}">
      <dgm:prSet/>
      <dgm:spPr/>
      <dgm:t>
        <a:bodyPr/>
        <a:lstStyle/>
        <a:p>
          <a:endParaRPr lang="pt-BR"/>
        </a:p>
      </dgm:t>
    </dgm:pt>
    <dgm:pt modelId="{FCC83106-4F46-4C43-931A-FBA2026484D8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Estudos Técnicos</a:t>
          </a:r>
        </a:p>
      </dgm:t>
    </dgm:pt>
    <dgm:pt modelId="{64725CF0-EA61-4B4B-A0F1-154856108566}" type="parTrans" cxnId="{335C1AA5-8C84-4668-A482-6BDF1D199688}">
      <dgm:prSet/>
      <dgm:spPr/>
      <dgm:t>
        <a:bodyPr/>
        <a:lstStyle/>
        <a:p>
          <a:endParaRPr lang="pt-BR"/>
        </a:p>
      </dgm:t>
    </dgm:pt>
    <dgm:pt modelId="{E8948EB7-C803-4534-BBF9-4848F1897968}" type="sibTrans" cxnId="{335C1AA5-8C84-4668-A482-6BDF1D199688}">
      <dgm:prSet/>
      <dgm:spPr/>
      <dgm:t>
        <a:bodyPr/>
        <a:lstStyle/>
        <a:p>
          <a:endParaRPr lang="pt-BR"/>
        </a:p>
      </dgm:t>
    </dgm:pt>
    <dgm:pt modelId="{B94767FD-7ED5-48B7-85C6-19D156CDA1CC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Elaboração de estudos técnicos de apoio ao Comitê Interministerial do Saneamento Básico na definição da prioridade de aplicação de recursos da União</a:t>
          </a:r>
        </a:p>
      </dgm:t>
    </dgm:pt>
    <dgm:pt modelId="{5D438F1B-3EE7-4526-91F4-E9C5FB822273}" type="parTrans" cxnId="{7B1D8B58-47FF-4A2D-931D-E08C3E267E8E}">
      <dgm:prSet/>
      <dgm:spPr/>
      <dgm:t>
        <a:bodyPr/>
        <a:lstStyle/>
        <a:p>
          <a:endParaRPr lang="pt-BR"/>
        </a:p>
      </dgm:t>
    </dgm:pt>
    <dgm:pt modelId="{388E55AA-0CCC-413B-ADA6-FFD4E4706F92}" type="sibTrans" cxnId="{7B1D8B58-47FF-4A2D-931D-E08C3E267E8E}">
      <dgm:prSet/>
      <dgm:spPr/>
      <dgm:t>
        <a:bodyPr/>
        <a:lstStyle/>
        <a:p>
          <a:endParaRPr lang="pt-BR"/>
        </a:p>
      </dgm:t>
    </dgm:pt>
    <dgm:pt modelId="{12B88B62-EAE3-4FC4-B9C1-8A58C66C956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b="1" u="sng" dirty="0"/>
            <a:t>Elaboração de normas de referência nacionais</a:t>
          </a:r>
        </a:p>
      </dgm:t>
    </dgm:pt>
    <dgm:pt modelId="{B45D8C4D-B83F-46E0-9BD8-D57BAD9D71EB}" type="parTrans" cxnId="{5D1498F8-911C-4E3C-AAA6-292CCCDE9863}">
      <dgm:prSet/>
      <dgm:spPr/>
      <dgm:t>
        <a:bodyPr/>
        <a:lstStyle/>
        <a:p>
          <a:endParaRPr lang="pt-BR"/>
        </a:p>
      </dgm:t>
    </dgm:pt>
    <dgm:pt modelId="{57F79F5B-BCFC-4C8A-B8B9-9C336A928CEA}" type="sibTrans" cxnId="{5D1498F8-911C-4E3C-AAA6-292CCCDE9863}">
      <dgm:prSet/>
      <dgm:spPr/>
      <dgm:t>
        <a:bodyPr/>
        <a:lstStyle/>
        <a:p>
          <a:endParaRPr lang="pt-BR"/>
        </a:p>
      </dgm:t>
    </dgm:pt>
    <dgm:pt modelId="{EE738F6F-2119-4F8C-BCAC-BA8C66493D6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Análise de Impacto Regulatório</a:t>
          </a:r>
        </a:p>
      </dgm:t>
    </dgm:pt>
    <dgm:pt modelId="{27F8CA6A-C582-4CCC-AB79-20A52CE4F702}" type="parTrans" cxnId="{17320D5A-4367-4FC8-A7DB-5ABF08EE9D3B}">
      <dgm:prSet/>
      <dgm:spPr/>
      <dgm:t>
        <a:bodyPr/>
        <a:lstStyle/>
        <a:p>
          <a:endParaRPr lang="pt-BR"/>
        </a:p>
      </dgm:t>
    </dgm:pt>
    <dgm:pt modelId="{8E229571-7351-4B50-A420-2AA584117DED}" type="sibTrans" cxnId="{17320D5A-4367-4FC8-A7DB-5ABF08EE9D3B}">
      <dgm:prSet/>
      <dgm:spPr/>
      <dgm:t>
        <a:bodyPr/>
        <a:lstStyle/>
        <a:p>
          <a:endParaRPr lang="pt-BR"/>
        </a:p>
      </dgm:t>
    </dgm:pt>
    <dgm:pt modelId="{2C4DFB8C-99B4-4A0F-9BDB-E7667ED9BF9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Avaliação do Resultado Regulatório</a:t>
          </a:r>
        </a:p>
      </dgm:t>
    </dgm:pt>
    <dgm:pt modelId="{3B09B394-4790-44E1-A67B-E59BB996EAC6}" type="parTrans" cxnId="{7A00AEB2-8EF0-46A9-B92F-72CDF1505E8E}">
      <dgm:prSet/>
      <dgm:spPr/>
      <dgm:t>
        <a:bodyPr/>
        <a:lstStyle/>
        <a:p>
          <a:endParaRPr lang="pt-BR"/>
        </a:p>
      </dgm:t>
    </dgm:pt>
    <dgm:pt modelId="{D16F5A1D-02EE-4D58-81EF-BC2F0099EA2A}" type="sibTrans" cxnId="{7A00AEB2-8EF0-46A9-B92F-72CDF1505E8E}">
      <dgm:prSet/>
      <dgm:spPr/>
      <dgm:t>
        <a:bodyPr/>
        <a:lstStyle/>
        <a:p>
          <a:endParaRPr lang="pt-BR"/>
        </a:p>
      </dgm:t>
    </dgm:pt>
    <dgm:pt modelId="{48603BDA-B5EC-4F84-9118-EBBCFB2F6E6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Monitoramento da adoção das normas de referência pelas agências reguladoras infranacionais</a:t>
          </a:r>
        </a:p>
      </dgm:t>
    </dgm:pt>
    <dgm:pt modelId="{EDEA62C1-C529-4AD0-9515-3DCD23369BD6}" type="parTrans" cxnId="{1533DC2D-980C-4C37-9B93-2FC88BE87369}">
      <dgm:prSet/>
      <dgm:spPr/>
      <dgm:t>
        <a:bodyPr/>
        <a:lstStyle/>
        <a:p>
          <a:endParaRPr lang="pt-BR"/>
        </a:p>
      </dgm:t>
    </dgm:pt>
    <dgm:pt modelId="{28D9BEFA-A9CC-4685-9925-34495D0555A2}" type="sibTrans" cxnId="{1533DC2D-980C-4C37-9B93-2FC88BE87369}">
      <dgm:prSet/>
      <dgm:spPr/>
      <dgm:t>
        <a:bodyPr/>
        <a:lstStyle/>
        <a:p>
          <a:endParaRPr lang="pt-BR"/>
        </a:p>
      </dgm:t>
    </dgm:pt>
    <dgm:pt modelId="{27819B1E-828D-467C-8714-6EA08BD11C2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>
              <a:solidFill>
                <a:schemeClr val="tx1"/>
              </a:solidFill>
            </a:rPr>
            <a:t>Mediação e Arbitramento de forma voluntária.</a:t>
          </a:r>
        </a:p>
      </dgm:t>
    </dgm:pt>
    <dgm:pt modelId="{AEC84E80-E39E-4254-BBB3-1AB95FA6C3AC}" type="parTrans" cxnId="{4AB4122B-C0AE-485C-B846-ACD5F79F295D}">
      <dgm:prSet/>
      <dgm:spPr/>
      <dgm:t>
        <a:bodyPr/>
        <a:lstStyle/>
        <a:p>
          <a:endParaRPr lang="pt-BR"/>
        </a:p>
      </dgm:t>
    </dgm:pt>
    <dgm:pt modelId="{B865140E-D5A8-41B4-A1C5-4CACB2D8165A}" type="sibTrans" cxnId="{4AB4122B-C0AE-485C-B846-ACD5F79F295D}">
      <dgm:prSet/>
      <dgm:spPr/>
      <dgm:t>
        <a:bodyPr/>
        <a:lstStyle/>
        <a:p>
          <a:endParaRPr lang="pt-BR"/>
        </a:p>
      </dgm:t>
    </dgm:pt>
    <dgm:pt modelId="{D368F933-01B6-4DB0-AC51-5211E70BF4F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Publicação de manuais</a:t>
          </a:r>
        </a:p>
      </dgm:t>
    </dgm:pt>
    <dgm:pt modelId="{99EDBF40-8E38-4473-8A6F-1C84C7928E54}" type="parTrans" cxnId="{25ACB27D-437A-4E64-B80E-EA3975094C5A}">
      <dgm:prSet/>
      <dgm:spPr/>
      <dgm:t>
        <a:bodyPr/>
        <a:lstStyle/>
        <a:p>
          <a:endParaRPr lang="pt-BR"/>
        </a:p>
      </dgm:t>
    </dgm:pt>
    <dgm:pt modelId="{8E48183F-FFCA-44E3-B5E4-C3E1C5DF352E}" type="sibTrans" cxnId="{25ACB27D-437A-4E64-B80E-EA3975094C5A}">
      <dgm:prSet/>
      <dgm:spPr/>
      <dgm:t>
        <a:bodyPr/>
        <a:lstStyle/>
        <a:p>
          <a:endParaRPr lang="pt-BR"/>
        </a:p>
      </dgm:t>
    </dgm:pt>
    <dgm:pt modelId="{D1C48E24-9655-438F-813A-E6D767AC72A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Assistência Técnica a reguladores infranacionais</a:t>
          </a:r>
        </a:p>
      </dgm:t>
    </dgm:pt>
    <dgm:pt modelId="{34FE74B4-3A2C-42D6-A4A9-2627D14AFCE5}" type="parTrans" cxnId="{84B79DD8-7D7B-4730-BA83-35DFDDF4908A}">
      <dgm:prSet/>
      <dgm:spPr/>
      <dgm:t>
        <a:bodyPr/>
        <a:lstStyle/>
        <a:p>
          <a:endParaRPr lang="pt-BR"/>
        </a:p>
      </dgm:t>
    </dgm:pt>
    <dgm:pt modelId="{3A8F89DF-3824-4CB7-AFFD-BA8871260FCB}" type="sibTrans" cxnId="{84B79DD8-7D7B-4730-BA83-35DFDDF4908A}">
      <dgm:prSet/>
      <dgm:spPr/>
      <dgm:t>
        <a:bodyPr/>
        <a:lstStyle/>
        <a:p>
          <a:endParaRPr lang="pt-BR"/>
        </a:p>
      </dgm:t>
    </dgm:pt>
    <dgm:pt modelId="{3DBCF269-F802-4F88-BAA3-60B3A622FAF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sz="1900" dirty="0"/>
            <a:t>Elaboração de estudos de planejamento para cada componente do saneamento básico</a:t>
          </a:r>
        </a:p>
      </dgm:t>
    </dgm:pt>
    <dgm:pt modelId="{DF11D590-E730-4B55-8D69-AD93BAB0C21A}" type="parTrans" cxnId="{16F6FD55-7B30-4306-9AD8-8FD652D24065}">
      <dgm:prSet/>
      <dgm:spPr/>
      <dgm:t>
        <a:bodyPr/>
        <a:lstStyle/>
        <a:p>
          <a:endParaRPr lang="pt-BR"/>
        </a:p>
      </dgm:t>
    </dgm:pt>
    <dgm:pt modelId="{69CFC02E-EF9F-4EFE-8B25-8FC9C3ACB7F9}" type="sibTrans" cxnId="{16F6FD55-7B30-4306-9AD8-8FD652D24065}">
      <dgm:prSet/>
      <dgm:spPr/>
      <dgm:t>
        <a:bodyPr/>
        <a:lstStyle/>
        <a:p>
          <a:endParaRPr lang="pt-BR"/>
        </a:p>
      </dgm:t>
    </dgm:pt>
    <dgm:pt modelId="{5E64B8E8-7B63-4C0E-8304-7BB5C3F408B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4400" kern="1200" dirty="0"/>
            <a:t>Organização</a:t>
          </a:r>
          <a:endParaRPr lang="pt-BR" sz="5000" kern="1200" dirty="0">
            <a:solidFill>
              <a:schemeClr val="bg1"/>
            </a:solidFill>
            <a:latin typeface="Montserrat Regular"/>
            <a:ea typeface="Montserrat Black" charset="0"/>
            <a:cs typeface="Montserrat Black" charset="0"/>
            <a:sym typeface="Helvetica" pitchFamily="2" charset="0"/>
          </a:endParaRPr>
        </a:p>
      </dgm:t>
    </dgm:pt>
    <dgm:pt modelId="{9815771B-572B-4ED9-B99A-2AEA1B09EC1A}" type="sibTrans" cxnId="{5B6496FB-7309-4B95-89A0-4199D78D296C}">
      <dgm:prSet/>
      <dgm:spPr/>
      <dgm:t>
        <a:bodyPr/>
        <a:lstStyle/>
        <a:p>
          <a:endParaRPr lang="pt-BR"/>
        </a:p>
      </dgm:t>
    </dgm:pt>
    <dgm:pt modelId="{DB2D21BB-D3C1-447C-BEBF-9166999DFE6A}" type="parTrans" cxnId="{5B6496FB-7309-4B95-89A0-4199D78D296C}">
      <dgm:prSet/>
      <dgm:spPr/>
      <dgm:t>
        <a:bodyPr/>
        <a:lstStyle/>
        <a:p>
          <a:endParaRPr lang="pt-BR"/>
        </a:p>
      </dgm:t>
    </dgm:pt>
    <dgm:pt modelId="{67895D51-E2BB-4AB9-8A32-E5D07295ED6A}" type="pres">
      <dgm:prSet presAssocID="{E6DBFD5C-591A-437B-B6FC-614099B099D1}" presName="Name0" presStyleCnt="0">
        <dgm:presLayoutVars>
          <dgm:dir/>
          <dgm:animLvl val="lvl"/>
          <dgm:resizeHandles val="exact"/>
        </dgm:presLayoutVars>
      </dgm:prSet>
      <dgm:spPr/>
    </dgm:pt>
    <dgm:pt modelId="{01751A21-466B-43F7-9824-446F7AC0651D}" type="pres">
      <dgm:prSet presAssocID="{5E64B8E8-7B63-4C0E-8304-7BB5C3F408B9}" presName="linNode" presStyleCnt="0"/>
      <dgm:spPr/>
    </dgm:pt>
    <dgm:pt modelId="{721019CA-E14D-4422-B55C-26A9D1F97947}" type="pres">
      <dgm:prSet presAssocID="{5E64B8E8-7B63-4C0E-8304-7BB5C3F408B9}" presName="parentText" presStyleLbl="node1" presStyleIdx="0" presStyleCnt="3" custScaleY="218270" custLinFactNeighborX="0" custLinFactNeighborY="-41648">
        <dgm:presLayoutVars>
          <dgm:chMax val="1"/>
          <dgm:bulletEnabled val="1"/>
        </dgm:presLayoutVars>
      </dgm:prSet>
      <dgm:spPr/>
    </dgm:pt>
    <dgm:pt modelId="{7FB0C748-23F1-4419-87AD-47A67753EED0}" type="pres">
      <dgm:prSet presAssocID="{5E64B8E8-7B63-4C0E-8304-7BB5C3F408B9}" presName="descendantText" presStyleLbl="alignAccFollowNode1" presStyleIdx="0" presStyleCnt="3" custScaleY="274033" custLinFactNeighborX="0">
        <dgm:presLayoutVars>
          <dgm:bulletEnabled val="1"/>
        </dgm:presLayoutVars>
      </dgm:prSet>
      <dgm:spPr/>
    </dgm:pt>
    <dgm:pt modelId="{11D4F6AB-F15D-4B4B-87FA-D77124845667}" type="pres">
      <dgm:prSet presAssocID="{9815771B-572B-4ED9-B99A-2AEA1B09EC1A}" presName="sp" presStyleCnt="0"/>
      <dgm:spPr/>
    </dgm:pt>
    <dgm:pt modelId="{B1C11630-A8A3-4312-85CA-B6031703D0BD}" type="pres">
      <dgm:prSet presAssocID="{3ABE0D0A-F5B4-43F1-B5C7-F56870933B50}" presName="linNode" presStyleCnt="0"/>
      <dgm:spPr/>
    </dgm:pt>
    <dgm:pt modelId="{D9BA5D03-AF56-4DE1-971A-D2EEEF28407F}" type="pres">
      <dgm:prSet presAssocID="{3ABE0D0A-F5B4-43F1-B5C7-F56870933B5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F406513-8DD7-433C-8C26-81BAFB7C2409}" type="pres">
      <dgm:prSet presAssocID="{3ABE0D0A-F5B4-43F1-B5C7-F56870933B50}" presName="descendantText" presStyleLbl="alignAccFollowNode1" presStyleIdx="1" presStyleCnt="3" custScaleY="116986">
        <dgm:presLayoutVars>
          <dgm:bulletEnabled val="1"/>
        </dgm:presLayoutVars>
      </dgm:prSet>
      <dgm:spPr/>
    </dgm:pt>
    <dgm:pt modelId="{64A7C6DC-B8C3-4ECA-8C2A-BF02AD3A4268}" type="pres">
      <dgm:prSet presAssocID="{653EF47F-0755-427A-B501-3B439EEA5869}" presName="sp" presStyleCnt="0"/>
      <dgm:spPr/>
    </dgm:pt>
    <dgm:pt modelId="{C24004DD-B717-48D4-8137-56E78D3C08F2}" type="pres">
      <dgm:prSet presAssocID="{FCC83106-4F46-4C43-931A-FBA2026484D8}" presName="linNode" presStyleCnt="0"/>
      <dgm:spPr/>
    </dgm:pt>
    <dgm:pt modelId="{AD389F1C-7110-4DDE-B954-00C306F18C24}" type="pres">
      <dgm:prSet presAssocID="{FCC83106-4F46-4C43-931A-FBA2026484D8}" presName="parentText" presStyleLbl="node1" presStyleIdx="2" presStyleCnt="3" custScaleY="135909">
        <dgm:presLayoutVars>
          <dgm:chMax val="1"/>
          <dgm:bulletEnabled val="1"/>
        </dgm:presLayoutVars>
      </dgm:prSet>
      <dgm:spPr/>
    </dgm:pt>
    <dgm:pt modelId="{FF93B545-D7D6-4406-B29C-1D38A0FE73E0}" type="pres">
      <dgm:prSet presAssocID="{FCC83106-4F46-4C43-931A-FBA2026484D8}" presName="descendantText" presStyleLbl="alignAccFollowNode1" presStyleIdx="2" presStyleCnt="3" custScaleY="160813">
        <dgm:presLayoutVars>
          <dgm:bulletEnabled val="1"/>
        </dgm:presLayoutVars>
      </dgm:prSet>
      <dgm:spPr/>
    </dgm:pt>
  </dgm:ptLst>
  <dgm:cxnLst>
    <dgm:cxn modelId="{3D0E7F00-6AC3-47DE-B16A-21EAF7782AFC}" type="presOf" srcId="{3ABE0D0A-F5B4-43F1-B5C7-F56870933B50}" destId="{D9BA5D03-AF56-4DE1-971A-D2EEEF28407F}" srcOrd="0" destOrd="0" presId="urn:microsoft.com/office/officeart/2005/8/layout/vList5"/>
    <dgm:cxn modelId="{CA3C400E-2761-4398-A223-5A0BB763A711}" type="presOf" srcId="{5E64B8E8-7B63-4C0E-8304-7BB5C3F408B9}" destId="{721019CA-E14D-4422-B55C-26A9D1F97947}" srcOrd="0" destOrd="0" presId="urn:microsoft.com/office/officeart/2005/8/layout/vList5"/>
    <dgm:cxn modelId="{ACB1730F-9BB6-4E3E-A0B5-4AB59D3C67FB}" type="presOf" srcId="{2C4DFB8C-99B4-4A0F-9BDB-E7667ED9BF95}" destId="{7FB0C748-23F1-4419-87AD-47A67753EED0}" srcOrd="0" destOrd="3" presId="urn:microsoft.com/office/officeart/2005/8/layout/vList5"/>
    <dgm:cxn modelId="{71A03F15-690D-4284-A3FA-8D7543993DCA}" type="presOf" srcId="{EE738F6F-2119-4F8C-BCAC-BA8C66493D6E}" destId="{7FB0C748-23F1-4419-87AD-47A67753EED0}" srcOrd="0" destOrd="2" presId="urn:microsoft.com/office/officeart/2005/8/layout/vList5"/>
    <dgm:cxn modelId="{11C49825-86F4-4697-8E7F-5DF11B739E47}" type="presOf" srcId="{48603BDA-B5EC-4F84-9118-EBBCFB2F6E6F}" destId="{7FB0C748-23F1-4419-87AD-47A67753EED0}" srcOrd="0" destOrd="4" presId="urn:microsoft.com/office/officeart/2005/8/layout/vList5"/>
    <dgm:cxn modelId="{4AB4122B-C0AE-485C-B846-ACD5F79F295D}" srcId="{5E64B8E8-7B63-4C0E-8304-7BB5C3F408B9}" destId="{27819B1E-828D-467C-8714-6EA08BD11C27}" srcOrd="5" destOrd="0" parTransId="{AEC84E80-E39E-4254-BBB3-1AB95FA6C3AC}" sibTransId="{B865140E-D5A8-41B4-A1C5-4CACB2D8165A}"/>
    <dgm:cxn modelId="{1533DC2D-980C-4C37-9B93-2FC88BE87369}" srcId="{5E64B8E8-7B63-4C0E-8304-7BB5C3F408B9}" destId="{48603BDA-B5EC-4F84-9118-EBBCFB2F6E6F}" srcOrd="4" destOrd="0" parTransId="{EDEA62C1-C529-4AD0-9515-3DCD23369BD6}" sibTransId="{28D9BEFA-A9CC-4685-9925-34495D0555A2}"/>
    <dgm:cxn modelId="{28FC452E-CFF2-430C-BF54-ADB14295CE0D}" type="presOf" srcId="{D368F933-01B6-4DB0-AC51-5211E70BF4F1}" destId="{8F406513-8DD7-433C-8C26-81BAFB7C2409}" srcOrd="0" destOrd="1" presId="urn:microsoft.com/office/officeart/2005/8/layout/vList5"/>
    <dgm:cxn modelId="{3B15553A-62F0-43F8-B2AB-B0DAC7FEAB28}" type="presOf" srcId="{B94767FD-7ED5-48B7-85C6-19D156CDA1CC}" destId="{FF93B545-D7D6-4406-B29C-1D38A0FE73E0}" srcOrd="0" destOrd="0" presId="urn:microsoft.com/office/officeart/2005/8/layout/vList5"/>
    <dgm:cxn modelId="{B27A9B3C-17FE-46BE-B835-5F2AD031C415}" type="presOf" srcId="{3DBCF269-F802-4F88-BAA3-60B3A622FAF9}" destId="{FF93B545-D7D6-4406-B29C-1D38A0FE73E0}" srcOrd="0" destOrd="1" presId="urn:microsoft.com/office/officeart/2005/8/layout/vList5"/>
    <dgm:cxn modelId="{BF305440-33D5-40C5-927E-5DC44AF9C21C}" srcId="{3ABE0D0A-F5B4-43F1-B5C7-F56870933B50}" destId="{B64A6247-AC04-4850-8E69-0E8A577E7615}" srcOrd="0" destOrd="0" parTransId="{7CDE9C28-14CC-413A-93AC-2CBED5E1046A}" sibTransId="{62510919-288E-41D6-891F-7DA3F97377F2}"/>
    <dgm:cxn modelId="{D09AD140-7831-49B1-B93E-A250325B67A0}" srcId="{E6DBFD5C-591A-437B-B6FC-614099B099D1}" destId="{3ABE0D0A-F5B4-43F1-B5C7-F56870933B50}" srcOrd="1" destOrd="0" parTransId="{6D898954-0226-45A3-AE3E-3849D1D1312D}" sibTransId="{653EF47F-0755-427A-B501-3B439EEA5869}"/>
    <dgm:cxn modelId="{C9BE5370-99C3-4F0E-8686-854FCBF4C3F1}" type="presOf" srcId="{D1C48E24-9655-438F-813A-E6D767AC72A5}" destId="{8F406513-8DD7-433C-8C26-81BAFB7C2409}" srcOrd="0" destOrd="2" presId="urn:microsoft.com/office/officeart/2005/8/layout/vList5"/>
    <dgm:cxn modelId="{AFA6B772-EBBB-4617-A115-8705E1949A7D}" type="presOf" srcId="{71A0455F-0FE6-41A4-B02A-692A9AE94EE3}" destId="{7FB0C748-23F1-4419-87AD-47A67753EED0}" srcOrd="0" destOrd="0" presId="urn:microsoft.com/office/officeart/2005/8/layout/vList5"/>
    <dgm:cxn modelId="{E10AF575-0D1A-4147-8893-8D63748E7706}" type="presOf" srcId="{27819B1E-828D-467C-8714-6EA08BD11C27}" destId="{7FB0C748-23F1-4419-87AD-47A67753EED0}" srcOrd="0" destOrd="5" presId="urn:microsoft.com/office/officeart/2005/8/layout/vList5"/>
    <dgm:cxn modelId="{16F6FD55-7B30-4306-9AD8-8FD652D24065}" srcId="{FCC83106-4F46-4C43-931A-FBA2026484D8}" destId="{3DBCF269-F802-4F88-BAA3-60B3A622FAF9}" srcOrd="1" destOrd="0" parTransId="{DF11D590-E730-4B55-8D69-AD93BAB0C21A}" sibTransId="{69CFC02E-EF9F-4EFE-8B25-8FC9C3ACB7F9}"/>
    <dgm:cxn modelId="{7B1D8B58-47FF-4A2D-931D-E08C3E267E8E}" srcId="{FCC83106-4F46-4C43-931A-FBA2026484D8}" destId="{B94767FD-7ED5-48B7-85C6-19D156CDA1CC}" srcOrd="0" destOrd="0" parTransId="{5D438F1B-3EE7-4526-91F4-E9C5FB822273}" sibTransId="{388E55AA-0CCC-413B-ADA6-FFD4E4706F92}"/>
    <dgm:cxn modelId="{17320D5A-4367-4FC8-A7DB-5ABF08EE9D3B}" srcId="{5E64B8E8-7B63-4C0E-8304-7BB5C3F408B9}" destId="{EE738F6F-2119-4F8C-BCAC-BA8C66493D6E}" srcOrd="2" destOrd="0" parTransId="{27F8CA6A-C582-4CCC-AB79-20A52CE4F702}" sibTransId="{8E229571-7351-4B50-A420-2AA584117DED}"/>
    <dgm:cxn modelId="{25ACB27D-437A-4E64-B80E-EA3975094C5A}" srcId="{3ABE0D0A-F5B4-43F1-B5C7-F56870933B50}" destId="{D368F933-01B6-4DB0-AC51-5211E70BF4F1}" srcOrd="1" destOrd="0" parTransId="{99EDBF40-8E38-4473-8A6F-1C84C7928E54}" sibTransId="{8E48183F-FFCA-44E3-B5E4-C3E1C5DF352E}"/>
    <dgm:cxn modelId="{57F5458E-115D-4B76-9FD4-A295B3EBB959}" type="presOf" srcId="{E6DBFD5C-591A-437B-B6FC-614099B099D1}" destId="{67895D51-E2BB-4AB9-8A32-E5D07295ED6A}" srcOrd="0" destOrd="0" presId="urn:microsoft.com/office/officeart/2005/8/layout/vList5"/>
    <dgm:cxn modelId="{335C1AA5-8C84-4668-A482-6BDF1D199688}" srcId="{E6DBFD5C-591A-437B-B6FC-614099B099D1}" destId="{FCC83106-4F46-4C43-931A-FBA2026484D8}" srcOrd="2" destOrd="0" parTransId="{64725CF0-EA61-4B4B-A0F1-154856108566}" sibTransId="{E8948EB7-C803-4534-BBF9-4848F1897968}"/>
    <dgm:cxn modelId="{7A00AEB2-8EF0-46A9-B92F-72CDF1505E8E}" srcId="{5E64B8E8-7B63-4C0E-8304-7BB5C3F408B9}" destId="{2C4DFB8C-99B4-4A0F-9BDB-E7667ED9BF95}" srcOrd="3" destOrd="0" parTransId="{3B09B394-4790-44E1-A67B-E59BB996EAC6}" sibTransId="{D16F5A1D-02EE-4D58-81EF-BC2F0099EA2A}"/>
    <dgm:cxn modelId="{026F97B7-6F6A-4218-8BC5-B750BF06BBAF}" type="presOf" srcId="{12B88B62-EAE3-4FC4-B9C1-8A58C66C9561}" destId="{7FB0C748-23F1-4419-87AD-47A67753EED0}" srcOrd="0" destOrd="1" presId="urn:microsoft.com/office/officeart/2005/8/layout/vList5"/>
    <dgm:cxn modelId="{8818D8C5-ACE4-4C5C-A188-E2E167F206DA}" type="presOf" srcId="{FCC83106-4F46-4C43-931A-FBA2026484D8}" destId="{AD389F1C-7110-4DDE-B954-00C306F18C24}" srcOrd="0" destOrd="0" presId="urn:microsoft.com/office/officeart/2005/8/layout/vList5"/>
    <dgm:cxn modelId="{7E295BD6-9D24-4191-B8C1-CC7DE375A38B}" srcId="{5E64B8E8-7B63-4C0E-8304-7BB5C3F408B9}" destId="{71A0455F-0FE6-41A4-B02A-692A9AE94EE3}" srcOrd="0" destOrd="0" parTransId="{F87791A9-D4D8-4D5F-AB6E-385F69614C3D}" sibTransId="{410F099D-E115-4278-9995-63FAEB203506}"/>
    <dgm:cxn modelId="{84B79DD8-7D7B-4730-BA83-35DFDDF4908A}" srcId="{3ABE0D0A-F5B4-43F1-B5C7-F56870933B50}" destId="{D1C48E24-9655-438F-813A-E6D767AC72A5}" srcOrd="2" destOrd="0" parTransId="{34FE74B4-3A2C-42D6-A4A9-2627D14AFCE5}" sibTransId="{3A8F89DF-3824-4CB7-AFFD-BA8871260FCB}"/>
    <dgm:cxn modelId="{178C6ADD-6CAC-4A1C-B999-B8075EF9AC01}" type="presOf" srcId="{B64A6247-AC04-4850-8E69-0E8A577E7615}" destId="{8F406513-8DD7-433C-8C26-81BAFB7C2409}" srcOrd="0" destOrd="0" presId="urn:microsoft.com/office/officeart/2005/8/layout/vList5"/>
    <dgm:cxn modelId="{5D1498F8-911C-4E3C-AAA6-292CCCDE9863}" srcId="{5E64B8E8-7B63-4C0E-8304-7BB5C3F408B9}" destId="{12B88B62-EAE3-4FC4-B9C1-8A58C66C9561}" srcOrd="1" destOrd="0" parTransId="{B45D8C4D-B83F-46E0-9BD8-D57BAD9D71EB}" sibTransId="{57F79F5B-BCFC-4C8A-B8B9-9C336A928CEA}"/>
    <dgm:cxn modelId="{5B6496FB-7309-4B95-89A0-4199D78D296C}" srcId="{E6DBFD5C-591A-437B-B6FC-614099B099D1}" destId="{5E64B8E8-7B63-4C0E-8304-7BB5C3F408B9}" srcOrd="0" destOrd="0" parTransId="{DB2D21BB-D3C1-447C-BEBF-9166999DFE6A}" sibTransId="{9815771B-572B-4ED9-B99A-2AEA1B09EC1A}"/>
    <dgm:cxn modelId="{FE27BE8D-EEFB-42B0-A5D6-B1DD62B3F0C1}" type="presParOf" srcId="{67895D51-E2BB-4AB9-8A32-E5D07295ED6A}" destId="{01751A21-466B-43F7-9824-446F7AC0651D}" srcOrd="0" destOrd="0" presId="urn:microsoft.com/office/officeart/2005/8/layout/vList5"/>
    <dgm:cxn modelId="{0A6CA739-C044-4AAE-A6AD-7042D435E0FC}" type="presParOf" srcId="{01751A21-466B-43F7-9824-446F7AC0651D}" destId="{721019CA-E14D-4422-B55C-26A9D1F97947}" srcOrd="0" destOrd="0" presId="urn:microsoft.com/office/officeart/2005/8/layout/vList5"/>
    <dgm:cxn modelId="{D5DFEF10-9BD1-458F-B6A7-03FB85722F22}" type="presParOf" srcId="{01751A21-466B-43F7-9824-446F7AC0651D}" destId="{7FB0C748-23F1-4419-87AD-47A67753EED0}" srcOrd="1" destOrd="0" presId="urn:microsoft.com/office/officeart/2005/8/layout/vList5"/>
    <dgm:cxn modelId="{5E9291D9-EABF-47A7-AB33-F3E32914EFF1}" type="presParOf" srcId="{67895D51-E2BB-4AB9-8A32-E5D07295ED6A}" destId="{11D4F6AB-F15D-4B4B-87FA-D77124845667}" srcOrd="1" destOrd="0" presId="urn:microsoft.com/office/officeart/2005/8/layout/vList5"/>
    <dgm:cxn modelId="{12288E22-B395-4D26-BBA6-A02201824A24}" type="presParOf" srcId="{67895D51-E2BB-4AB9-8A32-E5D07295ED6A}" destId="{B1C11630-A8A3-4312-85CA-B6031703D0BD}" srcOrd="2" destOrd="0" presId="urn:microsoft.com/office/officeart/2005/8/layout/vList5"/>
    <dgm:cxn modelId="{47F68CDE-9CC3-4A49-9ED9-AAE74E568E64}" type="presParOf" srcId="{B1C11630-A8A3-4312-85CA-B6031703D0BD}" destId="{D9BA5D03-AF56-4DE1-971A-D2EEEF28407F}" srcOrd="0" destOrd="0" presId="urn:microsoft.com/office/officeart/2005/8/layout/vList5"/>
    <dgm:cxn modelId="{CB372F5C-6E02-4294-8C05-093CF67AF844}" type="presParOf" srcId="{B1C11630-A8A3-4312-85CA-B6031703D0BD}" destId="{8F406513-8DD7-433C-8C26-81BAFB7C2409}" srcOrd="1" destOrd="0" presId="urn:microsoft.com/office/officeart/2005/8/layout/vList5"/>
    <dgm:cxn modelId="{49237F03-3052-4583-902F-04017049469E}" type="presParOf" srcId="{67895D51-E2BB-4AB9-8A32-E5D07295ED6A}" destId="{64A7C6DC-B8C3-4ECA-8C2A-BF02AD3A4268}" srcOrd="3" destOrd="0" presId="urn:microsoft.com/office/officeart/2005/8/layout/vList5"/>
    <dgm:cxn modelId="{93E42150-ABE8-4FD1-B35D-859704870731}" type="presParOf" srcId="{67895D51-E2BB-4AB9-8A32-E5D07295ED6A}" destId="{C24004DD-B717-48D4-8137-56E78D3C08F2}" srcOrd="4" destOrd="0" presId="urn:microsoft.com/office/officeart/2005/8/layout/vList5"/>
    <dgm:cxn modelId="{0180120A-DC8D-4119-9B4B-992F6BA070BC}" type="presParOf" srcId="{C24004DD-B717-48D4-8137-56E78D3C08F2}" destId="{AD389F1C-7110-4DDE-B954-00C306F18C24}" srcOrd="0" destOrd="0" presId="urn:microsoft.com/office/officeart/2005/8/layout/vList5"/>
    <dgm:cxn modelId="{312ACD10-F2F0-4809-8896-726EF5016FC1}" type="presParOf" srcId="{C24004DD-B717-48D4-8137-56E78D3C08F2}" destId="{FF93B545-D7D6-4406-B29C-1D38A0FE73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0C748-23F1-4419-87AD-47A67753EED0}">
      <dsp:nvSpPr>
        <dsp:cNvPr id="0" name=""/>
        <dsp:cNvSpPr/>
      </dsp:nvSpPr>
      <dsp:spPr>
        <a:xfrm rot="5400000">
          <a:off x="7029719" y="-2744396"/>
          <a:ext cx="2123718" cy="76156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Definição de agenda regulatória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b="1" u="sng" kern="1200" dirty="0"/>
            <a:t>Elaboração de normas de referência nacionais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Análise de Impacto Regulatório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Avaliação do Resultado Regulatório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Monitoramento da adoção das normas de referência pelas agências reguladoras infranacionais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>
              <a:solidFill>
                <a:schemeClr val="tx1"/>
              </a:solidFill>
            </a:rPr>
            <a:t>Mediação e Arbitramento de forma voluntária.</a:t>
          </a:r>
        </a:p>
      </dsp:txBody>
      <dsp:txXfrm rot="-5400000">
        <a:off x="4283777" y="105217"/>
        <a:ext cx="7511932" cy="1916376"/>
      </dsp:txXfrm>
    </dsp:sp>
    <dsp:sp modelId="{721019CA-E14D-4422-B55C-26A9D1F97947}">
      <dsp:nvSpPr>
        <dsp:cNvPr id="0" name=""/>
        <dsp:cNvSpPr/>
      </dsp:nvSpPr>
      <dsp:spPr>
        <a:xfrm>
          <a:off x="0" y="0"/>
          <a:ext cx="4283776" cy="211445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Organização</a:t>
          </a:r>
          <a:endParaRPr lang="pt-BR" sz="5000" kern="1200" dirty="0">
            <a:solidFill>
              <a:schemeClr val="bg1"/>
            </a:solidFill>
            <a:latin typeface="Montserrat Regular"/>
            <a:ea typeface="Montserrat Black" charset="0"/>
            <a:cs typeface="Montserrat Black" charset="0"/>
            <a:sym typeface="Helvetica" pitchFamily="2" charset="0"/>
          </a:endParaRPr>
        </a:p>
      </dsp:txBody>
      <dsp:txXfrm>
        <a:off x="103219" y="103219"/>
        <a:ext cx="4077338" cy="1908015"/>
      </dsp:txXfrm>
    </dsp:sp>
    <dsp:sp modelId="{8F406513-8DD7-433C-8C26-81BAFB7C2409}">
      <dsp:nvSpPr>
        <dsp:cNvPr id="0" name=""/>
        <dsp:cNvSpPr/>
      </dsp:nvSpPr>
      <dsp:spPr>
        <a:xfrm rot="5400000">
          <a:off x="7646175" y="-1153456"/>
          <a:ext cx="906625" cy="7623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Capacitação de reguladores infranacionais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Publicação de manuais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Assistência Técnica a reguladores infranacionais</a:t>
          </a:r>
        </a:p>
      </dsp:txBody>
      <dsp:txXfrm rot="-5400000">
        <a:off x="4287964" y="2249013"/>
        <a:ext cx="7578789" cy="818109"/>
      </dsp:txXfrm>
    </dsp:sp>
    <dsp:sp modelId="{D9BA5D03-AF56-4DE1-971A-D2EEEF28407F}">
      <dsp:nvSpPr>
        <dsp:cNvPr id="0" name=""/>
        <dsp:cNvSpPr/>
      </dsp:nvSpPr>
      <dsp:spPr>
        <a:xfrm>
          <a:off x="0" y="2173700"/>
          <a:ext cx="4287964" cy="96873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Capacitação </a:t>
          </a:r>
        </a:p>
      </dsp:txBody>
      <dsp:txXfrm>
        <a:off x="47290" y="2220990"/>
        <a:ext cx="4193384" cy="874152"/>
      </dsp:txXfrm>
    </dsp:sp>
    <dsp:sp modelId="{FF93B545-D7D6-4406-B29C-1D38A0FE73E0}">
      <dsp:nvSpPr>
        <dsp:cNvPr id="0" name=""/>
        <dsp:cNvSpPr/>
      </dsp:nvSpPr>
      <dsp:spPr>
        <a:xfrm rot="5400000">
          <a:off x="7468439" y="41365"/>
          <a:ext cx="1246278" cy="76156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Elaboração de estudos técnicos de apoio ao Comitê Interministerial do Saneamento Básico na definição da prioridade de aplicação de recursos da União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BR" sz="1900" kern="1200" dirty="0"/>
            <a:t>Elaboração de estudos de planejamento para cada componente do saneamento básico</a:t>
          </a:r>
        </a:p>
      </dsp:txBody>
      <dsp:txXfrm rot="-5400000">
        <a:off x="4283777" y="3286865"/>
        <a:ext cx="7554765" cy="1124602"/>
      </dsp:txXfrm>
    </dsp:sp>
    <dsp:sp modelId="{AD389F1C-7110-4DDE-B954-00C306F18C24}">
      <dsp:nvSpPr>
        <dsp:cNvPr id="0" name=""/>
        <dsp:cNvSpPr/>
      </dsp:nvSpPr>
      <dsp:spPr>
        <a:xfrm>
          <a:off x="0" y="3190870"/>
          <a:ext cx="4283776" cy="13165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Estudos Técnicos</a:t>
          </a:r>
        </a:p>
      </dsp:txBody>
      <dsp:txXfrm>
        <a:off x="64271" y="3255141"/>
        <a:ext cx="4155234" cy="1188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E009-4ABD-4655-BDB3-35E1DB91B2DF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008D-A181-49D2-B8E1-9195F66B0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6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25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92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17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7485F37-090B-47E0-99FD-908658F2D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A957D15-4549-4333-9247-79E6CEA58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82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E6CB9C9-A5B8-4EAE-9CB5-3FFEDC6EB1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E788C4B-E25E-4D84-8722-C9A3F8FBD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320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60701-E81F-4656-8DDF-1B632549B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1EA462-D5BE-4728-939D-A88D79991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447F6D-7069-4DF1-A4C9-DC25DF76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C54A0-57A8-4A29-88B1-17B48EF9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AF50C-6120-4009-AB21-CCC21976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8CA59-4573-4EB8-BF7A-2FD16E40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1E4FE5-C182-4067-AA51-9EF8E0DEC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52016F-2192-4C90-928F-1A5C0613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DAE89B-1921-4BA7-A851-4AB6C2C8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53A3E8-51C6-4630-8FC8-97B9622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97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6AC119-C6A3-4956-9796-E2A1F6A69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239068-DCED-472A-866E-3A4E4F31E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52DDD5-9CB7-4F08-9D14-0AB7BD23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CE9ACB-D266-435F-9426-A8C621CE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B2B7A-8398-4433-B57F-98690E3A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23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Image"/>
          <p:cNvSpPr>
            <a:spLocks noGrp="1"/>
          </p:cNvSpPr>
          <p:nvPr>
            <p:ph type="pic" idx="13"/>
          </p:nvPr>
        </p:nvSpPr>
        <p:spPr>
          <a:xfrm>
            <a:off x="6110287" y="0"/>
            <a:ext cx="6081713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8344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D4025B35-22B3-4221-BE6E-025DA046CC0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892800" y="6037263"/>
            <a:ext cx="28448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1068-196E-41F5-A897-0E59F5E07D7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0589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7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8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41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55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62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0443-C9AA-4D57-A981-4CC44E47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9F268-BDF8-4763-A77A-970580858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9185B4-4F3D-4D5B-A958-E1199534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630F5F-CF97-4153-A2B1-00F71B73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F9804C-83EB-463B-A8BB-60D75478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63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80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46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06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58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4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95896-56C1-4C6C-839E-00081ECC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04D04B-E207-4203-A65E-286C9549D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FB837C-6C01-4215-8275-1257DB44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B0BF1-B634-4005-9E9D-9ACF21F9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EEDAD-C324-4252-92AD-08F73E25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9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DFA3A-54B8-4843-8F47-32859ECC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220EF4-DFD4-402E-884E-E8E2DD9D0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52C3DE-E1A2-480A-A298-291B61B3F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E43CF6-B692-4FC8-96DA-C4162B24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F01258-EA01-40ED-9BA3-AB6810A4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1516CE-3230-4633-8CEA-DAB058C3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1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60E1B-D1EA-408A-A24E-5D0EC3F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01E0BD-5347-4546-9344-C78E88B51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2ABBBB-C7F4-4FA3-9B24-E594B2BFC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CB06F1-D69D-4C0C-AED1-9B0311662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2F8639B-E4B5-4FA6-88BF-1EB19D8A3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0C62AB-A96E-47DE-B54E-432754BB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5D97A4-D699-4045-AB46-39296A3B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726746-81D7-48D5-852C-DACAF058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0AA8C-FE2F-4E37-8344-E7E072E2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A38C0F-61D2-4132-9B47-1D71FA72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CA7E55-70BD-42C1-B6E1-ECC68D3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87A1D5-419D-464C-86CC-B9D2B200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2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DEE19A-D14C-4CCC-89EC-2BCA4AF0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0DB499-1680-4BE2-AB40-4A52BFF9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45375B-DE8F-49AD-8438-6901AD6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1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1DCDA-C359-4166-87B9-587BCFBC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63DA77-B1A0-4665-90EE-7712F901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ADD2DD-0739-4369-9471-4EA090F18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667A5F-482C-4AAB-BB59-38683180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144CF5-4913-4E1B-8EB3-2EDC9301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335427-50ED-43CB-A1B6-219CAE60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5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FDD0C-B525-449F-973C-584ECDF0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2E4031-D7B8-4292-9F78-14ACFB3AE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7EE472-2852-4000-BA39-AE70D6880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19A225-7DCD-442D-A37F-D1476A25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1266BF-BEE3-4094-A5B0-D0FBC32D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33E958-EC8D-464D-8E71-EFD76FFE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14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81E789-08E4-404D-8ACA-08150DE2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4C600E-8F45-47C4-BE1A-8B2F71EF8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DC531E-1B60-4FA2-9827-DC75F295E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C6B1-B799-4DD0-B4D9-71C078A6F582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646969-1D9A-4BD2-AA53-0C682706D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9A722-8AE7-4529-A47A-904BFF9E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1F21-BD80-41B8-86EF-79F286E25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8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29D8-C12A-4652-8390-693083637439}" type="datetimeFigureOut">
              <a:rPr lang="pt-BR" smtClean="0"/>
              <a:t>25/01/2022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8B44-B958-4292-B52D-0C5F50C80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74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na.gov.br/sasb/#/identificaca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7-2010/2007/Lei/L11445.htm" TargetMode="External"/><Relationship Id="rId2" Type="http://schemas.openxmlformats.org/officeDocument/2006/relationships/hyperlink" Target="http://www.planalto.gov.br/ccivil_03/LEIS/L9984.htm#art4a.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2220" y="3525078"/>
            <a:ext cx="10515600" cy="17423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6600" b="1" dirty="0">
                <a:solidFill>
                  <a:srgbClr val="023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NORMAS DE REFERÊNCIA PARA A REGULAÇÃO DO SANEAMENTO BÁSICO! </a:t>
            </a:r>
            <a:endParaRPr lang="pt-BR" sz="6600" b="1" dirty="0">
              <a:solidFill>
                <a:srgbClr val="0232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sym typeface="Helvetica" panose="020B0604020202020204" pitchFamily="34" charset="0"/>
            </a:endParaRPr>
          </a:p>
          <a:p>
            <a:pPr marL="0" indent="0">
              <a:buNone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PLANO MUNICIPAL SANEAMENTO BÁSICO DE DIANTE DA ATUALIZAÇÃO DO  MARCO REGULATÓRIO (LEI Nº 14.026/2020)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62220" y="5267475"/>
            <a:ext cx="8984760" cy="10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Ana Cristina Strava -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DSc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Agencia Nacional de Águas e Saneamento Básico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A76BE411-A634-40F0-A39E-D5AFC0C08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80" y="5493530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F34748-2BA2-4B72-8B8A-AF6532B55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20" y="547153"/>
            <a:ext cx="419158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5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03BE02D-0D87-4FA5-953D-A119B86E3D9C}"/>
              </a:ext>
            </a:extLst>
          </p:cNvPr>
          <p:cNvSpPr txBox="1">
            <a:spLocks/>
          </p:cNvSpPr>
          <p:nvPr/>
        </p:nvSpPr>
        <p:spPr bwMode="auto">
          <a:xfrm>
            <a:off x="625474" y="1906045"/>
            <a:ext cx="791845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720" rIns="45720" bIns="45720" anchor="t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  <a:defRPr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Superintendência de Regulação de Serviços: </a:t>
            </a:r>
          </a:p>
          <a:p>
            <a:pPr marL="1085850" lvl="1" indent="-342900">
              <a:buFontTx/>
              <a:buChar char="-"/>
              <a:defRPr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Irene Guimaraes Altafin</a:t>
            </a:r>
          </a:p>
          <a:p>
            <a:pPr marL="1085850" lvl="1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Alexandre Araújo Godeiro Carlos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Coordenação de Governança:</a:t>
            </a:r>
          </a:p>
          <a:p>
            <a:pPr marL="1085850" lvl="1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Alexandre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Anderaos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Coordenação de Água e Esgoto:</a:t>
            </a:r>
          </a:p>
          <a:p>
            <a:pPr marL="1085850" lvl="1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Ernani Ciriaco De Miranda</a:t>
            </a:r>
          </a:p>
          <a:p>
            <a:pPr marL="342900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Coordenação de Resíduos Sólidos:</a:t>
            </a:r>
          </a:p>
          <a:p>
            <a:pPr marL="1085850" lvl="1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Sérgio Luiz da Silva Cotrim</a:t>
            </a:r>
          </a:p>
          <a:p>
            <a:pPr marL="342900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Coordenação de Drenagem Urbana:</a:t>
            </a:r>
          </a:p>
          <a:p>
            <a:pPr marL="1085850" lvl="1" indent="-342900">
              <a:buFontTx/>
              <a:buChar char="-"/>
              <a:defRPr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Ana Cristina Strava</a:t>
            </a:r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87376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Equipe – Regulação de Serviços</a:t>
            </a:r>
            <a:r>
              <a:rPr lang="pt-BR" altLang="pt-BR" sz="50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	</a:t>
            </a:r>
            <a:endParaRPr lang="pt-BR" altLang="pt-BR" sz="3600" dirty="0">
              <a:solidFill>
                <a:srgbClr val="0F6FC6"/>
              </a:solidFill>
              <a:latin typeface="Montserrat Black" charset="0"/>
              <a:ea typeface="Montserrat Black" charset="0"/>
              <a:cs typeface="Montserrat Black" charset="0"/>
              <a:sym typeface="Montserrat Black" charset="0"/>
            </a:endParaRP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4" descr="Figura linear de familiares de mãos dadas">
            <a:extLst>
              <a:ext uri="{FF2B5EF4-FFF2-40B4-BE49-F238E27FC236}">
                <a16:creationId xmlns:a16="http://schemas.microsoft.com/office/drawing/2014/main" id="{74C6BC13-E2A0-474E-8CB5-00C4D6713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53" y="3429000"/>
            <a:ext cx="3557022" cy="23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33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98B8482C-DE4F-4935-91C2-EED85DA9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245268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C993C49-A67F-4E70-8EDD-B718D1B41541}"/>
              </a:ext>
            </a:extLst>
          </p:cNvPr>
          <p:cNvSpPr txBox="1">
            <a:spLocks/>
          </p:cNvSpPr>
          <p:nvPr/>
        </p:nvSpPr>
        <p:spPr bwMode="auto">
          <a:xfrm>
            <a:off x="292190" y="226873"/>
            <a:ext cx="70641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Montserrat Regular"/>
              </a:rPr>
              <a:t>A ANA e o Novo Marco Regulatório</a:t>
            </a:r>
          </a:p>
        </p:txBody>
      </p:sp>
      <p:graphicFrame>
        <p:nvGraphicFramePr>
          <p:cNvPr id="13" name="Espaço Reservado para Conteúdo 6">
            <a:extLst>
              <a:ext uri="{FF2B5EF4-FFF2-40B4-BE49-F238E27FC236}">
                <a16:creationId xmlns:a16="http://schemas.microsoft.com/office/drawing/2014/main" id="{329661D6-08EE-4104-B56F-2AFE548F18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494" y="1602645"/>
          <a:ext cx="11911012" cy="450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9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1019CA-E14D-4422-B55C-26A9D1F9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BA5D03-AF56-4DE1-971A-D2EEEF284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389F1C-7110-4DDE-B954-00C306F1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B0C748-23F1-4419-87AD-47A67753E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406513-8DD7-433C-8C26-81BAFB7C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F93B545-D7D6-4406-B29C-1D38A0FE7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234427"/>
            <a:ext cx="6465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Agenda Regulatória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E0E94524-D58A-4414-A96D-51031A0D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9" y="1112538"/>
            <a:ext cx="2514600" cy="25050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8F7F44F-6312-4A76-B0A7-2C63457126FC}"/>
              </a:ext>
            </a:extLst>
          </p:cNvPr>
          <p:cNvSpPr txBox="1"/>
          <p:nvPr/>
        </p:nvSpPr>
        <p:spPr>
          <a:xfrm>
            <a:off x="82503" y="3778594"/>
            <a:ext cx="9032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Normas de Referência editadas em 2021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NR-1: Instituição de taxa / tarifa para resíduos sólidos urbanos (Art. 35 – L11.445)	</a:t>
            </a:r>
            <a:r>
              <a:rPr lang="pt-BR" sz="2400" dirty="0">
                <a:highlight>
                  <a:srgbClr val="FFFF00"/>
                </a:highlight>
              </a:rPr>
              <a:t>2021_1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NR-2: Estabelece critérios para aditivos contratuais e indicadores que permitirão o monitoramento da universalização da prestação dos serviços de abastecimento de água, coleta e tratamento de esgoto. (Art. 10B – L11.445)  </a:t>
            </a:r>
            <a:r>
              <a:rPr lang="pt-BR" sz="2400" dirty="0">
                <a:highlight>
                  <a:srgbClr val="FFFF00"/>
                </a:highlight>
              </a:rPr>
              <a:t>2021_2</a:t>
            </a:r>
            <a:r>
              <a:rPr lang="pt-BR" sz="2400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419D68-6A78-49D8-8BAB-E5D8BEF30E50}"/>
              </a:ext>
            </a:extLst>
          </p:cNvPr>
          <p:cNvSpPr txBox="1"/>
          <p:nvPr/>
        </p:nvSpPr>
        <p:spPr>
          <a:xfrm>
            <a:off x="2825979" y="1542216"/>
            <a:ext cx="8011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Lei 9984: Art. 4º-A. A ANA instituirá </a:t>
            </a:r>
            <a:r>
              <a:rPr lang="pt-BR" sz="2400" b="1" dirty="0"/>
              <a:t>normas de referência </a:t>
            </a:r>
            <a:r>
              <a:rPr lang="pt-BR" sz="2400" dirty="0"/>
              <a:t>para a regulação dos serviços públicos de saneamento básico por seus titulares e suas entidades reguladoras e fiscalizadoras...</a:t>
            </a:r>
          </a:p>
        </p:txBody>
      </p:sp>
    </p:spTree>
    <p:extLst>
      <p:ext uri="{BB962C8B-B14F-4D97-AF65-F5344CB8AC3E}">
        <p14:creationId xmlns:p14="http://schemas.microsoft.com/office/powerpoint/2010/main" val="14437296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234427"/>
            <a:ext cx="84121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Agenda Regulatória - 2022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5241ECF-D496-447A-ACC5-FB6DC68391E7}"/>
              </a:ext>
            </a:extLst>
          </p:cNvPr>
          <p:cNvSpPr txBox="1"/>
          <p:nvPr/>
        </p:nvSpPr>
        <p:spPr>
          <a:xfrm>
            <a:off x="569233" y="1533941"/>
            <a:ext cx="874939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1º SEMESTRE DE 2022 (3 normas) 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indenização de ativos para água e esgoto;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padrões e indicadores de qualidade e eficiência e avaliação da eficiência e eficácia para água e esgoto;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diretrizes para definição do modelo de regulação para água e esgoto.</a:t>
            </a:r>
          </a:p>
          <a:p>
            <a:r>
              <a:rPr lang="pt-BR" sz="2000" dirty="0"/>
              <a:t> </a:t>
            </a:r>
          </a:p>
          <a:p>
            <a:r>
              <a:rPr lang="pt-BR" sz="2000" dirty="0"/>
              <a:t>2º SEMESTRE DE 2022 (5 normas) 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modelo organizacional das agências reguladoras infranacionais, transparência e </a:t>
            </a:r>
            <a:r>
              <a:rPr lang="pt-BR" sz="2000" dirty="0" err="1"/>
              <a:t>accountability</a:t>
            </a:r>
            <a:r>
              <a:rPr lang="pt-BR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procedimentos para mediação e arbitragem;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matriz de riscos de contratos para água e esgoto;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diretrizes para metas progressivas de cobertura para água e esgoto e sistema de avaliação;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condições gerais de prestação dos serviços de resíduos sólidos urbanos. </a:t>
            </a:r>
          </a:p>
        </p:txBody>
      </p:sp>
    </p:spTree>
    <p:extLst>
      <p:ext uri="{BB962C8B-B14F-4D97-AF65-F5344CB8AC3E}">
        <p14:creationId xmlns:p14="http://schemas.microsoft.com/office/powerpoint/2010/main" val="26360388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234427"/>
            <a:ext cx="84121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Agenda Regulatória - 2023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D335B8-2FA6-48D8-B924-DD066F4D6904}"/>
              </a:ext>
            </a:extLst>
          </p:cNvPr>
          <p:cNvSpPr txBox="1"/>
          <p:nvPr/>
        </p:nvSpPr>
        <p:spPr>
          <a:xfrm>
            <a:off x="569234" y="1672034"/>
            <a:ext cx="80118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000" b="0" i="0" u="sng" dirty="0">
                <a:solidFill>
                  <a:srgbClr val="555555"/>
                </a:solidFill>
                <a:effectLst/>
              </a:rPr>
              <a:t>1º SEMESTRE DE 2023 (2 normas)</a:t>
            </a:r>
            <a:endParaRPr lang="pt-BR" sz="2000" b="0" i="0" dirty="0">
              <a:solidFill>
                <a:srgbClr val="555555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critérios para a contabilidade regulatória privada para os serviços de água e esgoto;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estrutura tarifária para água e esgoto.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555555"/>
              </a:solidFill>
              <a:effectLst/>
            </a:endParaRPr>
          </a:p>
          <a:p>
            <a:pPr algn="l" fontAlgn="base"/>
            <a:r>
              <a:rPr lang="pt-BR" sz="2000" b="0" i="0" u="sng" dirty="0">
                <a:solidFill>
                  <a:srgbClr val="555555"/>
                </a:solidFill>
                <a:effectLst/>
              </a:rPr>
              <a:t>2º SEMESTRE DE 2023 (6 normas)</a:t>
            </a:r>
            <a:endParaRPr lang="pt-BR" sz="2000" b="0" i="0" dirty="0">
              <a:solidFill>
                <a:srgbClr val="555555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padronização dos contratos de concessão para água e esgoto;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procedimentos para comprovação da adoção das normas de referência;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condições gerais para prestação dos serviços, atendimento ao público e medição, faturamento e cobrança dos serviços de água e esgotos;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diretrizes para definição de modelo de regulação de drenagem e manejo de águas pluviais urbanas;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reajuste tarifário para água e esgoto;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555555"/>
                </a:solidFill>
                <a:effectLst/>
              </a:rPr>
              <a:t>padrões e indicadores de qualidade e eficiência e avaliação da eficiência e eficácia para resíduos sólidos urbanos.</a:t>
            </a:r>
          </a:p>
        </p:txBody>
      </p:sp>
    </p:spTree>
    <p:extLst>
      <p:ext uri="{BB962C8B-B14F-4D97-AF65-F5344CB8AC3E}">
        <p14:creationId xmlns:p14="http://schemas.microsoft.com/office/powerpoint/2010/main" val="6926940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22EA428-A56C-4C4B-B120-E32B7E3D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56" y="379428"/>
            <a:ext cx="107056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720" rIns="45720" bIns="45720" anchor="t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Montserrat Regular"/>
                <a:ea typeface="Helvetica" pitchFamily="2" charset="0"/>
                <a:cs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9pPr>
          </a:lstStyle>
          <a:p>
            <a:pPr algn="l"/>
            <a:r>
              <a:rPr lang="pt-BR" altLang="pt-BR" dirty="0">
                <a:sym typeface="Montserrat Black" pitchFamily="2" charset="77"/>
              </a:rPr>
              <a:t>Impactos esperados do Novo Marco Regulatório </a:t>
            </a:r>
          </a:p>
          <a:p>
            <a:pPr algn="l"/>
            <a:r>
              <a:rPr lang="pt-BR" altLang="pt-BR" dirty="0">
                <a:sym typeface="Montserrat Black" pitchFamily="2" charset="77"/>
              </a:rPr>
              <a:t>(Lei 14026)   na Governança Regulatória 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9F9048FD-8BA8-8B49-BB65-706E882F98BD}"/>
              </a:ext>
            </a:extLst>
          </p:cNvPr>
          <p:cNvSpPr txBox="1">
            <a:spLocks/>
          </p:cNvSpPr>
          <p:nvPr/>
        </p:nvSpPr>
        <p:spPr bwMode="auto">
          <a:xfrm>
            <a:off x="204856" y="1730991"/>
            <a:ext cx="11887827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>
              <a:defRPr/>
            </a:pPr>
            <a:endParaRPr lang="pt-BR" sz="24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Uniformização da regulação – a ANA  na coordenação regulatória/ desdobramentos</a:t>
            </a:r>
          </a:p>
          <a:p>
            <a:pPr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Regionalização da prestação dos serviços  - agregação</a:t>
            </a: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da prestação e da regulação</a:t>
            </a:r>
          </a:p>
          <a:p>
            <a:pPr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Competição no acesso a contratos</a:t>
            </a: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transparência e </a:t>
            </a:r>
            <a:r>
              <a:rPr lang="pt-BR" sz="2400" i="1" dirty="0" err="1">
                <a:solidFill>
                  <a:schemeClr val="accent1">
                    <a:lumMod val="50000"/>
                  </a:schemeClr>
                </a:solidFill>
              </a:rPr>
              <a:t>accountability</a:t>
            </a:r>
            <a:endParaRPr lang="pt-BR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Fixação de metas e regras de acesso a recursos </a:t>
            </a: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federais, disseminação de resultados,  transparência,</a:t>
            </a: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eficiência   </a:t>
            </a: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2BA0AD3B-BAB2-574F-A2E8-3E5862ACE5AA}"/>
              </a:ext>
            </a:extLst>
          </p:cNvPr>
          <p:cNvSpPr txBox="1">
            <a:spLocks/>
          </p:cNvSpPr>
          <p:nvPr/>
        </p:nvSpPr>
        <p:spPr bwMode="auto">
          <a:xfrm>
            <a:off x="314325" y="62293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panose="00000500000000000000" charset="0"/>
                <a:ea typeface="Montserrat Regular" panose="00000500000000000000" charset="0"/>
                <a:cs typeface="Montserrat Regular" panose="00000500000000000000" charset="0"/>
                <a:sym typeface="Montserrat Regular" panose="00000500000000000000" charset="0"/>
              </a:rPr>
              <a:t>#AÁguaÉUmaSó</a:t>
            </a:r>
          </a:p>
        </p:txBody>
      </p:sp>
      <p:pic>
        <p:nvPicPr>
          <p:cNvPr id="33804" name="Picture 25">
            <a:extLst>
              <a:ext uri="{FF2B5EF4-FFF2-40B4-BE49-F238E27FC236}">
                <a16:creationId xmlns:a16="http://schemas.microsoft.com/office/drawing/2014/main" id="{60E2935C-007E-624C-A724-9AF0A07E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225425"/>
            <a:ext cx="16192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AutoShape 12">
            <a:extLst>
              <a:ext uri="{FF2B5EF4-FFF2-40B4-BE49-F238E27FC236}">
                <a16:creationId xmlns:a16="http://schemas.microsoft.com/office/drawing/2014/main" id="{3C51D2D3-74A7-43C1-B20A-11228B51F0A3}"/>
              </a:ext>
            </a:extLst>
          </p:cNvPr>
          <p:cNvSpPr>
            <a:spLocks/>
          </p:cNvSpPr>
          <p:nvPr/>
        </p:nvSpPr>
        <p:spPr bwMode="auto">
          <a:xfrm>
            <a:off x="7864406" y="2513012"/>
            <a:ext cx="4122738" cy="41195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1" y="21600"/>
                </a:cubicBezTo>
                <a:cubicBezTo>
                  <a:pt x="16766" y="21600"/>
                  <a:pt x="21600" y="16765"/>
                  <a:pt x="21600" y="10800"/>
                </a:cubicBezTo>
                <a:cubicBezTo>
                  <a:pt x="21600" y="4835"/>
                  <a:pt x="16766" y="0"/>
                  <a:pt x="10801" y="0"/>
                </a:cubicBezTo>
                <a:close/>
              </a:path>
            </a:pathLst>
          </a:custGeom>
          <a:noFill/>
          <a:ln w="1143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R"/>
          </a:p>
        </p:txBody>
      </p:sp>
      <p:pic>
        <p:nvPicPr>
          <p:cNvPr id="25" name="Imagem 24" descr="Neighbourhood planning – the current state of play | The Knowledge Exchange  Blog">
            <a:extLst>
              <a:ext uri="{FF2B5EF4-FFF2-40B4-BE49-F238E27FC236}">
                <a16:creationId xmlns:a16="http://schemas.microsoft.com/office/drawing/2014/main" id="{C86F0230-0188-4F5F-A4FF-63F9BE437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06" y="2824787"/>
            <a:ext cx="4442173" cy="4033213"/>
          </a:xfrm>
          <a:prstGeom prst="rect">
            <a:avLst/>
          </a:prstGeom>
          <a:noFill/>
          <a:ln>
            <a:noFill/>
          </a:ln>
          <a:effectLst>
            <a:softEdge rad="5842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9221" grpId="0" autoUpdateAnimBg="0"/>
      <p:bldP spid="92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7355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720" rIns="45720" bIns="45720" anchor="t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Regionalização	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C0D09BF-801C-44A3-A5D1-1C47D4D992A9}"/>
              </a:ext>
            </a:extLst>
          </p:cNvPr>
          <p:cNvSpPr txBox="1"/>
          <p:nvPr/>
        </p:nvSpPr>
        <p:spPr>
          <a:xfrm>
            <a:off x="703263" y="2413032"/>
            <a:ext cx="801595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333333"/>
                </a:solidFill>
                <a:latin typeface="opensans"/>
              </a:rPr>
              <a:t>Estudo realizado pelo MDR com participação da ANA e outras instituições:</a:t>
            </a:r>
          </a:p>
          <a:p>
            <a:endParaRPr lang="pt-BR" sz="2000" dirty="0">
              <a:solidFill>
                <a:srgbClr val="333333"/>
              </a:solidFill>
              <a:latin typeface="opensans"/>
            </a:endParaRPr>
          </a:p>
          <a:p>
            <a:endParaRPr lang="pt-BR" dirty="0">
              <a:solidFill>
                <a:srgbClr val="333333"/>
              </a:solidFill>
              <a:latin typeface="opensans"/>
            </a:endParaRPr>
          </a:p>
          <a:p>
            <a:r>
              <a:rPr lang="pt-BR" b="1" dirty="0">
                <a:solidFill>
                  <a:srgbClr val="333333"/>
                </a:solidFill>
                <a:latin typeface="opensans"/>
              </a:rPr>
              <a:t>PROPOSTAS PARA REGIONALIZAÇÃO NO SANEAMENTO BÁSICO: </a:t>
            </a:r>
          </a:p>
          <a:p>
            <a:r>
              <a:rPr lang="pt-BR" b="1" dirty="0">
                <a:solidFill>
                  <a:srgbClr val="333333"/>
                </a:solidFill>
                <a:latin typeface="opensans"/>
              </a:rPr>
              <a:t>REGIONALIZAÇÃO PARA DRENAGEM E MANEJO DAS ÁGUAS PLUVIAIS URBANAS – SUBSÍDIOS DE APOIO À DECISÃO</a:t>
            </a:r>
            <a:r>
              <a:rPr lang="pt-BR" dirty="0">
                <a:solidFill>
                  <a:srgbClr val="333333"/>
                </a:solidFill>
                <a:latin typeface="opensans"/>
              </a:rPr>
              <a:t> - Comitê Interministerial de Saneamento Básico (CISB-GT)</a:t>
            </a:r>
          </a:p>
        </p:txBody>
      </p:sp>
    </p:spTree>
    <p:extLst>
      <p:ext uri="{BB962C8B-B14F-4D97-AF65-F5344CB8AC3E}">
        <p14:creationId xmlns:p14="http://schemas.microsoft.com/office/powerpoint/2010/main" val="30336674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05" y="1197484"/>
            <a:ext cx="5457722" cy="5375426"/>
          </a:xfrm>
          <a:prstGeom prst="rect">
            <a:avLst/>
          </a:prstGeom>
        </p:spPr>
      </p:pic>
      <p:pic>
        <p:nvPicPr>
          <p:cNvPr id="23" name="Image">
            <a:extLst>
              <a:ext uri="{FF2B5EF4-FFF2-40B4-BE49-F238E27FC236}">
                <a16:creationId xmlns:a16="http://schemas.microsoft.com/office/drawing/2014/main" id="{64E11757-B743-4144-8DC7-2DB0819C2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56502" y="5293662"/>
            <a:ext cx="1678592" cy="81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75" y="4686933"/>
            <a:ext cx="1614375" cy="161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55703FAE-0043-4B45-B0C9-57D6180992FE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7355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720" rIns="45720" bIns="45720" anchor="t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Regionalização	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14AC828-A39B-4850-8D67-E51E140C1D89}"/>
              </a:ext>
            </a:extLst>
          </p:cNvPr>
          <p:cNvSpPr txBox="1"/>
          <p:nvPr/>
        </p:nvSpPr>
        <p:spPr>
          <a:xfrm>
            <a:off x="660401" y="1913467"/>
            <a:ext cx="48598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Áreas de conurbação - setores censitários urbanos como o objeto da análise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Municípios não serão divididos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Regiões Metropolitanas não serão desagregadas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Agregação extra ao bloco definido será feita para eventuais municípios críticos isolados e/ou conciliar limites de região hidrográfica de gestão ou de Região Metropolitana</a:t>
            </a:r>
          </a:p>
        </p:txBody>
      </p:sp>
    </p:spTree>
    <p:extLst>
      <p:ext uri="{BB962C8B-B14F-4D97-AF65-F5344CB8AC3E}">
        <p14:creationId xmlns:p14="http://schemas.microsoft.com/office/powerpoint/2010/main" val="5555670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18432"/>
            <a:ext cx="73558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720" rIns="45720" bIns="45720" anchor="t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Cadastro de informações sobre a gestão de RSU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C0D09BF-801C-44A3-A5D1-1C47D4D992A9}"/>
              </a:ext>
            </a:extLst>
          </p:cNvPr>
          <p:cNvSpPr txBox="1"/>
          <p:nvPr/>
        </p:nvSpPr>
        <p:spPr>
          <a:xfrm>
            <a:off x="86222" y="2890391"/>
            <a:ext cx="80159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333333"/>
                </a:solidFill>
                <a:latin typeface="opensans"/>
              </a:rPr>
              <a:t>Sistema de cadastro de informações pelos titulares dos serviços de gestão dos RSU – aberto até 28/02/2022.</a:t>
            </a:r>
            <a:endParaRPr lang="pt-BR" dirty="0">
              <a:solidFill>
                <a:srgbClr val="333333"/>
              </a:solidFill>
              <a:latin typeface="open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B56DF9-AF53-4352-8206-F963234664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644" y="2569028"/>
            <a:ext cx="4335946" cy="324987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3EBE36-56C2-4F45-9060-F06D0EC4FBD7}"/>
              </a:ext>
            </a:extLst>
          </p:cNvPr>
          <p:cNvSpPr txBox="1"/>
          <p:nvPr/>
        </p:nvSpPr>
        <p:spPr>
          <a:xfrm>
            <a:off x="86222" y="4166541"/>
            <a:ext cx="75682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Agência Nacional de Águas e Saneamento Básico (ANA), encaminhou novamente aos municípios a correspondência eletrônica contendo as orientações para o atendimento do item 7.5 da Norma de Referência nº 1/ANA/2021 (NR 1). O comunicado é para alertar sobre a nova data limite, que será no 28 de fevereiro de 2022, para o encaminhamento de informações pelo Titular ou pela Estrutura de Prestação Regionalizada à Agência e à respectiva Entidade Reguladora do Serviço Público de Manejo de Resíduos Sólidos Urbanos (SMRSU), sobre o Instrumento de Cobrança instituído ou o seu cronograma de implementação, quando existente.</a:t>
            </a:r>
          </a:p>
        </p:txBody>
      </p:sp>
    </p:spTree>
    <p:extLst>
      <p:ext uri="{BB962C8B-B14F-4D97-AF65-F5344CB8AC3E}">
        <p14:creationId xmlns:p14="http://schemas.microsoft.com/office/powerpoint/2010/main" val="2080063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3">
            <a:extLst>
              <a:ext uri="{FF2B5EF4-FFF2-40B4-BE49-F238E27FC236}">
                <a16:creationId xmlns:a16="http://schemas.microsoft.com/office/drawing/2014/main" id="{D813F84E-5D7E-46C2-B1F9-FAC5324E3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90525"/>
            <a:ext cx="9182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pt-BR" altLang="pt-BR" sz="2400" b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RESOLUÇÃO ANA Nº 79, DE 14 DE JUNHO DE 2021 – NR1</a:t>
            </a:r>
          </a:p>
          <a:p>
            <a:pPr algn="just"/>
            <a:endParaRPr lang="pt-BR" altLang="pt-BR" sz="2000" b="1">
              <a:solidFill>
                <a:srgbClr val="0F6FC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altLang="pt-BR" sz="200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Aprovou a </a:t>
            </a:r>
            <a:r>
              <a:rPr lang="pt-BR" altLang="pt-BR" sz="2000" b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 DE REFERÊNCIA Nº 1/ANA/2021</a:t>
            </a:r>
            <a:r>
              <a:rPr lang="pt-BR" altLang="pt-BR" sz="200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altLang="pt-BR" sz="2000" b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NR1</a:t>
            </a:r>
            <a:r>
              <a:rPr lang="pt-BR" altLang="pt-BR" sz="200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que 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dispõe sobre o regime, a estrutura e parâmetros de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cobrança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pela prestação do SERVIÇO PÚBLICO DE MANEJO DE RESÍDUOS SÓLIDOS URBANOS (SMRSU), bem como os procedimentos e prazos de fixação, reajuste e revisões tarifárias</a:t>
            </a:r>
            <a:r>
              <a:rPr lang="pt-BR" altLang="pt-BR" sz="200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pt-BR" altLang="pt-BR" sz="2000">
              <a:solidFill>
                <a:srgbClr val="0F6FC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84EF3F-F346-4266-B906-D047E2462BCC}"/>
              </a:ext>
            </a:extLst>
          </p:cNvPr>
          <p:cNvSpPr txBox="1"/>
          <p:nvPr/>
        </p:nvSpPr>
        <p:spPr>
          <a:xfrm>
            <a:off x="361434" y="2638545"/>
            <a:ext cx="10127054" cy="25545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[...]</a:t>
            </a:r>
          </a:p>
          <a:p>
            <a:pPr algn="just">
              <a:defRPr/>
            </a:pP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VIGÊNCIA E APLICAÇÃO </a:t>
            </a:r>
          </a:p>
          <a:p>
            <a:pPr algn="just">
              <a:defRPr/>
            </a:pP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[...]</a:t>
            </a:r>
          </a:p>
          <a:p>
            <a:pPr algn="just">
              <a:defRPr/>
            </a:pP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7.5. </a:t>
            </a:r>
            <a:r>
              <a:rPr lang="pt-BR" sz="2000" b="1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INSTRUMENTO DE COBRANÇA </a:t>
            </a: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instituído ou o seu cronograma de implementação </a:t>
            </a:r>
            <a:r>
              <a:rPr lang="pt-BR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deverá ser informado pelo TITULAR ou pela ESTRUTURA DE PRESTAÇÃO REGIONALIZADA</a:t>
            </a: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Agência Nacional de Águas e Saneamento Básico – ANA e à respectiva ENTIDADE REGULADORA DO SMRSU, quando existente, </a:t>
            </a:r>
            <a:r>
              <a:rPr lang="pt-BR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31 de dezembro de 2021</a:t>
            </a:r>
            <a:r>
              <a:rPr lang="pt-BR" sz="2000" i="1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conforme orientação a ser emitida pela ANA.</a:t>
            </a:r>
          </a:p>
        </p:txBody>
      </p:sp>
    </p:spTree>
    <p:extLst>
      <p:ext uri="{BB962C8B-B14F-4D97-AF65-F5344CB8AC3E}">
        <p14:creationId xmlns:p14="http://schemas.microsoft.com/office/powerpoint/2010/main" val="820682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03BE02D-0D87-4FA5-953D-A119B86E3D9C}"/>
              </a:ext>
            </a:extLst>
          </p:cNvPr>
          <p:cNvSpPr txBox="1">
            <a:spLocks/>
          </p:cNvSpPr>
          <p:nvPr/>
        </p:nvSpPr>
        <p:spPr bwMode="auto">
          <a:xfrm>
            <a:off x="428085" y="1720910"/>
            <a:ext cx="67468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720" rIns="45720" bIns="45720" anchor="t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  <a:defRPr/>
            </a:pPr>
            <a:r>
              <a:rPr lang="pt-BR" sz="36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O Marco Legal</a:t>
            </a:r>
          </a:p>
          <a:p>
            <a:pPr marL="342900" indent="-342900">
              <a:buFontTx/>
              <a:buChar char="-"/>
              <a:defRPr/>
            </a:pPr>
            <a:r>
              <a:rPr lang="pt-BR" sz="3600" dirty="0">
                <a:latin typeface="Calibri"/>
                <a:ea typeface="Calibri" panose="020F0502020204030204" pitchFamily="34" charset="0"/>
                <a:cs typeface="Calibri"/>
              </a:rPr>
              <a:t>Agenda Regulatória</a:t>
            </a:r>
          </a:p>
          <a:p>
            <a:pPr marL="342900" indent="-342900">
              <a:buFontTx/>
              <a:buChar char="-"/>
              <a:defRPr/>
            </a:pPr>
            <a:r>
              <a:rPr lang="pt-BR" sz="36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Normas de Referencia</a:t>
            </a:r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6465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Pauta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4">
            <a:extLst>
              <a:ext uri="{FF2B5EF4-FFF2-40B4-BE49-F238E27FC236}">
                <a16:creationId xmlns:a16="http://schemas.microsoft.com/office/drawing/2014/main" id="{63AD2222-7965-43B0-ABB9-03B0CF62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04888"/>
            <a:ext cx="11245850" cy="5145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35. [...]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2º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não </a:t>
            </a:r>
            <a:r>
              <a:rPr lang="pt-BR" altLang="pt-BR" sz="2000" b="1" i="1" u="sng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proposição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instrumento de cobrança pelo titular do serviço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 termos deste artigo,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prazo de 12 (doze) meses de vigência desta Lei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 renúncia de receita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exigirá a comprovação de atendimento, pelo titular do serviço, do disposto no art. 14 da Lei Complementar nº 101, de 4 de maio de 2000, observadas as penalidades constantes da referida legislação no caso de eventual descumprimento.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Obs.: prazo para proposição de instrumento de cobrança pelo titular: </a:t>
            </a:r>
            <a:r>
              <a:rPr lang="pt-BR" altLang="pt-BR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15/07/2021 </a:t>
            </a:r>
            <a:endParaRPr lang="pt-BR" altLang="pt-BR" sz="2000">
              <a:solidFill>
                <a:srgbClr val="0F6FC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Art. 50.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alocação de recursos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públicos federais e os financiamentos com recursos da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União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com recursos geridos ou operados por órgãos ou entidades da União serão feitos em conformidade com as diretrizes e objetivos estabelecidos nos arts. 48 e 49 desta Lei e com os planos de saneamento básico e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condicionados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[...]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III - à observância das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normas de referência 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regulação da prestação dos serviços públicos de saneamento básico </a:t>
            </a:r>
            <a:r>
              <a:rPr lang="pt-BR" altLang="pt-BR" sz="2000" b="1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expedidas pela ANA</a:t>
            </a: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altLang="pt-BR" sz="2000" i="1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[...]</a:t>
            </a:r>
            <a:r>
              <a:rPr lang="pt-BR" altLang="pt-BR" sz="200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</a:p>
        </p:txBody>
      </p:sp>
      <p:sp>
        <p:nvSpPr>
          <p:cNvPr id="26" name="Título…">
            <a:extLst>
              <a:ext uri="{FF2B5EF4-FFF2-40B4-BE49-F238E27FC236}">
                <a16:creationId xmlns:a16="http://schemas.microsoft.com/office/drawing/2014/main" id="{811928E5-188B-4FAF-AAD5-AB6E79C32D1E}"/>
              </a:ext>
            </a:extLst>
          </p:cNvPr>
          <p:cNvSpPr txBox="1"/>
          <p:nvPr/>
        </p:nvSpPr>
        <p:spPr>
          <a:xfrm>
            <a:off x="323850" y="260350"/>
            <a:ext cx="9966325" cy="461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rgbClr val="0F6FC6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Legislação - Lei 11.445/2007 (Nova redação dada pela Lei nº 14.026, de 2020)</a:t>
            </a:r>
          </a:p>
        </p:txBody>
      </p:sp>
    </p:spTree>
    <p:extLst>
      <p:ext uri="{BB962C8B-B14F-4D97-AF65-F5344CB8AC3E}">
        <p14:creationId xmlns:p14="http://schemas.microsoft.com/office/powerpoint/2010/main" val="37620837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g-branco.jpg" descr="bg-branco.jpg">
            <a:extLst>
              <a:ext uri="{FF2B5EF4-FFF2-40B4-BE49-F238E27FC236}">
                <a16:creationId xmlns:a16="http://schemas.microsoft.com/office/drawing/2014/main" id="{ECF69F3F-CA9E-4EB9-B14B-721828F8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3" name="Image">
            <a:extLst>
              <a:ext uri="{FF2B5EF4-FFF2-40B4-BE49-F238E27FC236}">
                <a16:creationId xmlns:a16="http://schemas.microsoft.com/office/drawing/2014/main" id="{A2B0E181-EE11-4DCD-B2CC-9DB72858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3" name="#AÁguaÉUmaSó">
            <a:extLst>
              <a:ext uri="{FF2B5EF4-FFF2-40B4-BE49-F238E27FC236}">
                <a16:creationId xmlns:a16="http://schemas.microsoft.com/office/drawing/2014/main" id="{C63E9E30-F7C2-4A5F-8C76-553349CCB51B}"/>
              </a:ext>
            </a:extLst>
          </p:cNvPr>
          <p:cNvSpPr txBox="1"/>
          <p:nvPr/>
        </p:nvSpPr>
        <p:spPr>
          <a:xfrm>
            <a:off x="9645650" y="219075"/>
            <a:ext cx="2330450" cy="3952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2591D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#AÁguaÉUmaSó</a:t>
            </a:r>
          </a:p>
        </p:txBody>
      </p:sp>
      <p:sp>
        <p:nvSpPr>
          <p:cNvPr id="7" name="NOME…">
            <a:extLst>
              <a:ext uri="{FF2B5EF4-FFF2-40B4-BE49-F238E27FC236}">
                <a16:creationId xmlns:a16="http://schemas.microsoft.com/office/drawing/2014/main" id="{13E68651-C71F-4A76-B8C3-A9324929F7CC}"/>
              </a:ext>
            </a:extLst>
          </p:cNvPr>
          <p:cNvSpPr txBox="1"/>
          <p:nvPr/>
        </p:nvSpPr>
        <p:spPr>
          <a:xfrm>
            <a:off x="236538" y="549275"/>
            <a:ext cx="9409112" cy="8921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/>
                <a:cs typeface="Montserrat Black"/>
                <a:sym typeface="Montserrat Black"/>
              </a:rPr>
              <a:t>SASB -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/>
                <a:cs typeface="Montserrat Black"/>
                <a:sym typeface="Montserrat Light"/>
              </a:rPr>
              <a:t>Registro do Instrumento de Cobrança pela prestação do SMRSU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j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" name="NOME…">
            <a:extLst>
              <a:ext uri="{FF2B5EF4-FFF2-40B4-BE49-F238E27FC236}">
                <a16:creationId xmlns:a16="http://schemas.microsoft.com/office/drawing/2014/main" id="{050DC44F-5D38-4514-9263-AB2BF7D00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74788"/>
            <a:ext cx="753268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1176338" indent="-35877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Quem preenche o Formulário?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Titular do serviço público (município) ou Estrutura de prestação regionalizada (para cada município);</a:t>
            </a:r>
          </a:p>
          <a:p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O que preencher?</a:t>
            </a:r>
          </a:p>
          <a:p>
            <a:pPr>
              <a:buFontTx/>
              <a:buChar char="-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Informações do instrumento cobrança instituído (tarifa ou taxa) ou o seu cronograma: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	Identificação do Titular;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	Entidade Reguladora;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	Instrumento de Cobrança;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	Prestador de Serviço (forma de prestação);</a:t>
            </a:r>
          </a:p>
          <a:p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Prazo: </a:t>
            </a:r>
          </a:p>
          <a:p>
            <a:pPr>
              <a:buFontTx/>
              <a:buChar char="-"/>
            </a:pP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Das 8h00 - 01/12/2021 até às </a:t>
            </a:r>
            <a:r>
              <a:rPr lang="pt-BR" altLang="pt-BR" sz="2000" b="1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23h59 - 28/02/2022</a:t>
            </a: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.</a:t>
            </a:r>
          </a:p>
          <a:p>
            <a:endParaRPr lang="pt-BR" altLang="pt-BR" sz="2000" dirty="0">
              <a:solidFill>
                <a:srgbClr val="007ABF"/>
              </a:solidFill>
              <a:latin typeface="Calibri" panose="020F0502020204030204" pitchFamily="34" charset="0"/>
              <a:ea typeface="Montserrat Black" panose="00000A00000000000000" pitchFamily="2" charset="0"/>
              <a:cs typeface="Calibri" panose="020F0502020204030204" pitchFamily="34" charset="0"/>
              <a:sym typeface="Montserrat Black" panose="00000A00000000000000" pitchFamily="2" charset="0"/>
            </a:endParaRPr>
          </a:p>
          <a:p>
            <a:endParaRPr lang="pt-BR" altLang="pt-BR" sz="2000" dirty="0">
              <a:solidFill>
                <a:srgbClr val="007ABF"/>
              </a:solidFill>
              <a:latin typeface="Calibri" panose="020F0502020204030204" pitchFamily="34" charset="0"/>
              <a:ea typeface="Montserrat Black" panose="00000A00000000000000" pitchFamily="2" charset="0"/>
              <a:cs typeface="Calibri" panose="020F0502020204030204" pitchFamily="34" charset="0"/>
              <a:sym typeface="Montserrat Black" panose="00000A00000000000000" pitchFamily="2" charset="0"/>
            </a:endParaRPr>
          </a:p>
          <a:p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Link do sistema: </a:t>
            </a: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  <a:hlinkClick r:id="rId4"/>
              </a:rPr>
              <a:t>https://www.ana.gov.br/sasb/#/identificacao</a:t>
            </a:r>
            <a:r>
              <a:rPr lang="pt-BR" altLang="pt-BR" sz="2000" dirty="0">
                <a:solidFill>
                  <a:srgbClr val="007ABF"/>
                </a:solidFill>
                <a:latin typeface="Calibri" panose="020F0502020204030204" pitchFamily="34" charset="0"/>
                <a:ea typeface="Montserrat Black" panose="00000A00000000000000" pitchFamily="2" charset="0"/>
                <a:cs typeface="Calibri" panose="020F0502020204030204" pitchFamily="34" charset="0"/>
                <a:sym typeface="Montserrat Black" panose="00000A00000000000000" pitchFamily="2" charset="0"/>
              </a:rPr>
              <a:t> </a:t>
            </a:r>
          </a:p>
        </p:txBody>
      </p:sp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id="{7DE88942-D889-47FA-9445-BABBD6537C58}"/>
              </a:ext>
            </a:extLst>
          </p:cNvPr>
          <p:cNvSpPr/>
          <p:nvPr/>
        </p:nvSpPr>
        <p:spPr>
          <a:xfrm>
            <a:off x="9645650" y="1984375"/>
            <a:ext cx="1683657" cy="892175"/>
          </a:xfrm>
          <a:prstGeom prst="wedgeRectCallout">
            <a:avLst>
              <a:gd name="adj1" fmla="val -261351"/>
              <a:gd name="adj2" fmla="val 314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Prorrogado!</a:t>
            </a:r>
          </a:p>
        </p:txBody>
      </p:sp>
    </p:spTree>
    <p:extLst>
      <p:ext uri="{BB962C8B-B14F-4D97-AF65-F5344CB8AC3E}">
        <p14:creationId xmlns:p14="http://schemas.microsoft.com/office/powerpoint/2010/main" val="90244991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0" animBg="1" advAuto="0"/>
      <p:bldP spid="7" grpId="0" animBg="1" advAuto="0"/>
      <p:bldP spid="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g-branco.jpg" descr="bg-branco.jpg">
            <a:extLst>
              <a:ext uri="{FF2B5EF4-FFF2-40B4-BE49-F238E27FC236}">
                <a16:creationId xmlns:a16="http://schemas.microsoft.com/office/drawing/2014/main" id="{ECF69F3F-CA9E-4EB9-B14B-721828F8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3" name="Image">
            <a:extLst>
              <a:ext uri="{FF2B5EF4-FFF2-40B4-BE49-F238E27FC236}">
                <a16:creationId xmlns:a16="http://schemas.microsoft.com/office/drawing/2014/main" id="{A2B0E181-EE11-4DCD-B2CC-9DB72858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3" name="#AÁguaÉUmaSó">
            <a:extLst>
              <a:ext uri="{FF2B5EF4-FFF2-40B4-BE49-F238E27FC236}">
                <a16:creationId xmlns:a16="http://schemas.microsoft.com/office/drawing/2014/main" id="{C63E9E30-F7C2-4A5F-8C76-553349CCB51B}"/>
              </a:ext>
            </a:extLst>
          </p:cNvPr>
          <p:cNvSpPr txBox="1"/>
          <p:nvPr/>
        </p:nvSpPr>
        <p:spPr>
          <a:xfrm>
            <a:off x="9645650" y="219075"/>
            <a:ext cx="2330450" cy="3952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2591D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#AÁguaÉUmaSó</a:t>
            </a:r>
          </a:p>
        </p:txBody>
      </p:sp>
      <p:sp>
        <p:nvSpPr>
          <p:cNvPr id="7" name="NOME…">
            <a:extLst>
              <a:ext uri="{FF2B5EF4-FFF2-40B4-BE49-F238E27FC236}">
                <a16:creationId xmlns:a16="http://schemas.microsoft.com/office/drawing/2014/main" id="{13E68651-C71F-4A76-B8C3-A9324929F7CC}"/>
              </a:ext>
            </a:extLst>
          </p:cNvPr>
          <p:cNvSpPr txBox="1"/>
          <p:nvPr/>
        </p:nvSpPr>
        <p:spPr>
          <a:xfrm>
            <a:off x="236538" y="549275"/>
            <a:ext cx="9409112" cy="8921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/>
                <a:cs typeface="Montserrat Black"/>
                <a:sym typeface="Montserrat Black"/>
              </a:rPr>
              <a:t>SASB -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/>
                <a:cs typeface="Montserrat Black"/>
                <a:sym typeface="Montserrat Light"/>
              </a:rPr>
              <a:t>Registro do Instrumento de Cobrança pela prestação do SMRSU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j-lt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6B742E-6FB3-431E-AA16-927F9B20D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00" y="1441450"/>
            <a:ext cx="8250943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42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0" animBg="1" advAuto="0"/>
      <p:bldP spid="7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6A3792BF-4EB3-4E4E-8667-58D4073E3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18">
            <a:extLst>
              <a:ext uri="{FF2B5EF4-FFF2-40B4-BE49-F238E27FC236}">
                <a16:creationId xmlns:a16="http://schemas.microsoft.com/office/drawing/2014/main" id="{B2629E0B-AEDE-4FEA-A694-AFB89654C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3" y="377825"/>
            <a:ext cx="167163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75175E-FD74-47E3-8E4D-05A330BC8B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 r="3039"/>
          <a:stretch/>
        </p:blipFill>
        <p:spPr>
          <a:xfrm>
            <a:off x="557213" y="765175"/>
            <a:ext cx="9067800" cy="51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509" name="Retângulo 4">
            <a:extLst>
              <a:ext uri="{FF2B5EF4-FFF2-40B4-BE49-F238E27FC236}">
                <a16:creationId xmlns:a16="http://schemas.microsoft.com/office/drawing/2014/main" id="{5BE9418E-1A9B-4539-BA1B-9B9EDFC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5157788"/>
            <a:ext cx="1116012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/>
          </a:p>
        </p:txBody>
      </p:sp>
      <p:cxnSp>
        <p:nvCxnSpPr>
          <p:cNvPr id="21510" name="Conector de Seta Reta 6">
            <a:extLst>
              <a:ext uri="{FF2B5EF4-FFF2-40B4-BE49-F238E27FC236}">
                <a16:creationId xmlns:a16="http://schemas.microsoft.com/office/drawing/2014/main" id="{7989E497-4064-4519-B5ED-50264D0B43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51650" y="4652963"/>
            <a:ext cx="431800" cy="5048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400000"/>
            <a:headEnd type="none" w="lg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33843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B9C48BE4-E1D9-4E83-9F8A-5ACDAA02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18">
            <a:extLst>
              <a:ext uri="{FF2B5EF4-FFF2-40B4-BE49-F238E27FC236}">
                <a16:creationId xmlns:a16="http://schemas.microsoft.com/office/drawing/2014/main" id="{DC1F3F3C-4B84-43EC-BB85-572990CE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3" y="377825"/>
            <a:ext cx="167163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3ED81B-11CB-47F9-96F3-411AB9BC5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660400" y="549275"/>
            <a:ext cx="8929688" cy="55689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533" name="Retângulo 7">
            <a:extLst>
              <a:ext uri="{FF2B5EF4-FFF2-40B4-BE49-F238E27FC236}">
                <a16:creationId xmlns:a16="http://schemas.microsoft.com/office/drawing/2014/main" id="{04D0AD13-9F48-4C22-9AAF-461E73B2A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462463"/>
            <a:ext cx="1295400" cy="119538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/>
          </a:p>
        </p:txBody>
      </p:sp>
      <p:cxnSp>
        <p:nvCxnSpPr>
          <p:cNvPr id="22534" name="Conector de Seta Reta 8">
            <a:extLst>
              <a:ext uri="{FF2B5EF4-FFF2-40B4-BE49-F238E27FC236}">
                <a16:creationId xmlns:a16="http://schemas.microsoft.com/office/drawing/2014/main" id="{79EE800E-33C8-4A2D-BBFB-B7330D87AC57}"/>
              </a:ext>
            </a:extLst>
          </p:cNvPr>
          <p:cNvCxnSpPr>
            <a:cxnSpLocks/>
          </p:cNvCxnSpPr>
          <p:nvPr/>
        </p:nvCxnSpPr>
        <p:spPr bwMode="auto">
          <a:xfrm flipH="1">
            <a:off x="7104063" y="4002088"/>
            <a:ext cx="512762" cy="460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400000"/>
            <a:headEnd type="none" w="lg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4DEB37-E4D2-4A2F-B59D-BDD38E7736C6}"/>
              </a:ext>
            </a:extLst>
          </p:cNvPr>
          <p:cNvSpPr txBox="1"/>
          <p:nvPr/>
        </p:nvSpPr>
        <p:spPr>
          <a:xfrm>
            <a:off x="4498181" y="6184905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Dúvidas e apoio:  cores@ana.gov.br</a:t>
            </a:r>
          </a:p>
          <a:p>
            <a:r>
              <a:rPr lang="pt-BR" dirty="0"/>
              <a:t>                               suporte.sasb@ana.gov.br</a:t>
            </a:r>
          </a:p>
        </p:txBody>
      </p:sp>
    </p:spTree>
    <p:extLst>
      <p:ext uri="{BB962C8B-B14F-4D97-AF65-F5344CB8AC3E}">
        <p14:creationId xmlns:p14="http://schemas.microsoft.com/office/powerpoint/2010/main" val="24009415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234427"/>
            <a:ext cx="8737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Ambiente regulatório </a:t>
            </a:r>
            <a:r>
              <a:rPr lang="pt-BR" altLang="pt-BR" sz="36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em construção!</a:t>
            </a:r>
            <a:endParaRPr lang="pt-BR" altLang="pt-BR" sz="4400" dirty="0">
              <a:solidFill>
                <a:srgbClr val="0F6FC6"/>
              </a:solidFill>
              <a:latin typeface="Montserrat Black" charset="0"/>
              <a:sym typeface="Montserrat Black" charset="0"/>
            </a:endParaRP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AD0A98-346F-4E10-9459-22A642E9D080}"/>
              </a:ext>
            </a:extLst>
          </p:cNvPr>
          <p:cNvSpPr txBox="1"/>
          <p:nvPr/>
        </p:nvSpPr>
        <p:spPr>
          <a:xfrm>
            <a:off x="500066" y="1465080"/>
            <a:ext cx="89709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Construção do conhecimento em conjunto com os atores;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Quantas agencias infranacionais, hoje, trabalham com  a regulação dos serviços de saneamento? Do que precisam? Qual o  impacto da regulação do saneamento sobre suas estruturas, capacidades e orçamentos?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Dificuldades na ANA: </a:t>
            </a:r>
          </a:p>
          <a:p>
            <a:r>
              <a:rPr lang="pt-BR" sz="2400" dirty="0"/>
              <a:t>	equipes reduzidas e recursos financeiros limitados;</a:t>
            </a:r>
          </a:p>
          <a:p>
            <a:r>
              <a:rPr lang="pt-BR" sz="2400" dirty="0"/>
              <a:t>	estrutura física e administrativa em adaptação.</a:t>
            </a:r>
          </a:p>
          <a:p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Diversidade das condições no Brasil!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Políticas Estaduais e Municipais,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Organização social,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Geografia, Clima, Recursos Hídricos (diversidade física)</a:t>
            </a:r>
          </a:p>
        </p:txBody>
      </p:sp>
    </p:spTree>
    <p:extLst>
      <p:ext uri="{BB962C8B-B14F-4D97-AF65-F5344CB8AC3E}">
        <p14:creationId xmlns:p14="http://schemas.microsoft.com/office/powerpoint/2010/main" val="27189633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234427"/>
            <a:ext cx="8737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Ambiente regulatório </a:t>
            </a:r>
            <a:r>
              <a:rPr lang="pt-BR" altLang="pt-BR" sz="36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em construção!</a:t>
            </a:r>
            <a:endParaRPr lang="pt-BR" altLang="pt-BR" sz="4400" dirty="0">
              <a:solidFill>
                <a:srgbClr val="0F6FC6"/>
              </a:solidFill>
              <a:latin typeface="Montserrat Black" charset="0"/>
              <a:sym typeface="Montserrat Black" charset="0"/>
            </a:endParaRP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AD0A98-346F-4E10-9459-22A642E9D080}"/>
              </a:ext>
            </a:extLst>
          </p:cNvPr>
          <p:cNvSpPr txBox="1"/>
          <p:nvPr/>
        </p:nvSpPr>
        <p:spPr>
          <a:xfrm>
            <a:off x="500066" y="1494108"/>
            <a:ext cx="897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Participe dessa construção!!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Participação Social: https://participacao-social.ana.gov.br/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8984DD-1E6C-4DAA-939C-CAEE96E17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" y="2061030"/>
            <a:ext cx="11871845" cy="47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2305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234427"/>
            <a:ext cx="64658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Obrigada pela atenção!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AD0A98-346F-4E10-9459-22A642E9D080}"/>
              </a:ext>
            </a:extLst>
          </p:cNvPr>
          <p:cNvSpPr txBox="1"/>
          <p:nvPr/>
        </p:nvSpPr>
        <p:spPr>
          <a:xfrm>
            <a:off x="3986160" y="1826600"/>
            <a:ext cx="6034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Contato: astrava@ana.gov.br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64BA3A-B1E3-48F3-997A-40F7A0086406}"/>
              </a:ext>
            </a:extLst>
          </p:cNvPr>
          <p:cNvSpPr txBox="1"/>
          <p:nvPr/>
        </p:nvSpPr>
        <p:spPr>
          <a:xfrm>
            <a:off x="4960479" y="4785541"/>
            <a:ext cx="4053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Rio Madeira (2014) – captação para abastecimento de Porto Velho-RO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Foto: A Strava</a:t>
            </a:r>
          </a:p>
        </p:txBody>
      </p:sp>
      <p:pic>
        <p:nvPicPr>
          <p:cNvPr id="10" name="Imagem 9" descr="Uma imagem contendo neve, homem, esqui, coberto&#10;&#10;Descrição gerada automaticamente">
            <a:extLst>
              <a:ext uri="{FF2B5EF4-FFF2-40B4-BE49-F238E27FC236}">
                <a16:creationId xmlns:a16="http://schemas.microsoft.com/office/drawing/2014/main" id="{DF799A67-84FF-4F21-BBCA-BE500772E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04236" y="2533374"/>
            <a:ext cx="4053043" cy="37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39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6465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O que é saneamento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CE55B4-587A-4EDE-ABE8-DDF00347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1" y="1412875"/>
            <a:ext cx="6611273" cy="45440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172E9B-ED4E-4BE3-B802-2B2125DD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9944" y="2173947"/>
            <a:ext cx="5392055" cy="46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05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6465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O que é saneamento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233128" y="6054665"/>
            <a:ext cx="2330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chemeClr val="tx1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SNIS 2021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A175DB-8A52-4848-ACA8-C7B510CF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7" y="1268187"/>
            <a:ext cx="5931409" cy="54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442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g-branco.jpg">
            <a:extLst>
              <a:ext uri="{FF2B5EF4-FFF2-40B4-BE49-F238E27FC236}">
                <a16:creationId xmlns:a16="http://schemas.microsoft.com/office/drawing/2014/main" id="{CD3A6B49-A129-4248-B195-A22046E9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D7CCFF13-1354-4A9F-931F-834DA8065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145" y="5661132"/>
            <a:ext cx="1737765" cy="8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385D5E-3057-46E0-A82B-65D4F9712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8" y="596475"/>
            <a:ext cx="7227611" cy="5485853"/>
          </a:xfrm>
          <a:prstGeom prst="rect">
            <a:avLst/>
          </a:prstGeom>
        </p:spPr>
      </p:pic>
      <p:pic>
        <p:nvPicPr>
          <p:cNvPr id="12" name="Picture 106">
            <a:extLst>
              <a:ext uri="{FF2B5EF4-FFF2-40B4-BE49-F238E27FC236}">
                <a16:creationId xmlns:a16="http://schemas.microsoft.com/office/drawing/2014/main" id="{7F1323E8-DF49-437E-8992-EE37BE4E6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548" y="3597429"/>
            <a:ext cx="2090532" cy="1055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09">
            <a:extLst>
              <a:ext uri="{FF2B5EF4-FFF2-40B4-BE49-F238E27FC236}">
                <a16:creationId xmlns:a16="http://schemas.microsoft.com/office/drawing/2014/main" id="{95C074A3-64E0-4160-BBD3-5494354CF069}"/>
              </a:ext>
            </a:extLst>
          </p:cNvPr>
          <p:cNvSpPr/>
          <p:nvPr/>
        </p:nvSpPr>
        <p:spPr>
          <a:xfrm>
            <a:off x="7481544" y="2604911"/>
            <a:ext cx="2311469" cy="948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equivalente à população inteira do Canadá, sem água potável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3AEF4107-C69B-4D46-937D-057A052717BA}"/>
              </a:ext>
            </a:extLst>
          </p:cNvPr>
          <p:cNvSpPr/>
          <p:nvPr/>
        </p:nvSpPr>
        <p:spPr>
          <a:xfrm>
            <a:off x="9826745" y="2620229"/>
            <a:ext cx="2311469" cy="948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equivalente à população inteira da Rússia, sem tratamento de esgoto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15">
            <a:extLst>
              <a:ext uri="{FF2B5EF4-FFF2-40B4-BE49-F238E27FC236}">
                <a16:creationId xmlns:a16="http://schemas.microsoft.com/office/drawing/2014/main" id="{EAB427AE-C8CF-4EC0-BDE8-D7DC64418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4400" y="3592876"/>
            <a:ext cx="2103405" cy="1060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0548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4">
            <a:extLst>
              <a:ext uri="{FF2B5EF4-FFF2-40B4-BE49-F238E27FC236}">
                <a16:creationId xmlns:a16="http://schemas.microsoft.com/office/drawing/2014/main" id="{D7CCFF13-1354-4A9F-931F-834DA806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145" y="5661132"/>
            <a:ext cx="1737765" cy="8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EF9B3EC-E341-4BA0-9510-60F300968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34" y="1908407"/>
            <a:ext cx="5477008" cy="4949593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16B37203-2F96-4E4E-9653-5492CD2EDCBC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1969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Prestação dos serviços por gestores municipais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219CD3D-E3F5-4640-934F-BC0F3D89766F}"/>
              </a:ext>
            </a:extLst>
          </p:cNvPr>
          <p:cNvSpPr txBox="1">
            <a:spLocks/>
          </p:cNvSpPr>
          <p:nvPr/>
        </p:nvSpPr>
        <p:spPr bwMode="auto">
          <a:xfrm>
            <a:off x="6533471" y="6296025"/>
            <a:ext cx="2330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chemeClr val="tx1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SNIS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5015C0-812C-4426-8A07-7BC6AFDAA43A}"/>
              </a:ext>
            </a:extLst>
          </p:cNvPr>
          <p:cNvSpPr txBox="1"/>
          <p:nvPr/>
        </p:nvSpPr>
        <p:spPr>
          <a:xfrm>
            <a:off x="7431315" y="1630542"/>
            <a:ext cx="4499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4.589 municípios participantes no SNIS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90,5% atendida com coleta;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1851 municípios possuem cobrança (56,5% são </a:t>
            </a:r>
            <a:r>
              <a:rPr lang="pt-BR" dirty="0" err="1"/>
              <a:t>autosuficientes</a:t>
            </a:r>
            <a:r>
              <a:rPr lang="pt-BR" dirty="0"/>
              <a:t>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824B6B-17BB-4BD7-91A9-2EA896403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818" y="3153234"/>
            <a:ext cx="4912863" cy="24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02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A96CC8-DFDB-4AB5-8DB2-BD3B3E92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9" y="1340821"/>
            <a:ext cx="5704114" cy="5453743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D7CCFF13-1354-4A9F-931F-834DA8065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145" y="5661132"/>
            <a:ext cx="1737765" cy="8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16B37203-2F96-4E4E-9653-5492CD2EDCBC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1969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Drenagem e Manejo de águas pluviais urbanas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219CD3D-E3F5-4640-934F-BC0F3D89766F}"/>
              </a:ext>
            </a:extLst>
          </p:cNvPr>
          <p:cNvSpPr txBox="1">
            <a:spLocks/>
          </p:cNvSpPr>
          <p:nvPr/>
        </p:nvSpPr>
        <p:spPr bwMode="auto">
          <a:xfrm>
            <a:off x="5341256" y="5842337"/>
            <a:ext cx="39271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chemeClr val="tx1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Mapeamento das áreas de risco</a:t>
            </a:r>
          </a:p>
          <a:p>
            <a:pPr eaLnBrk="1"/>
            <a:r>
              <a:rPr lang="pt-BR" altLang="pt-BR" sz="2000" dirty="0">
                <a:solidFill>
                  <a:schemeClr val="tx1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SNIS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5015C0-812C-4426-8A07-7BC6AFDAA43A}"/>
              </a:ext>
            </a:extLst>
          </p:cNvPr>
          <p:cNvSpPr txBox="1"/>
          <p:nvPr/>
        </p:nvSpPr>
        <p:spPr>
          <a:xfrm>
            <a:off x="7431315" y="2357500"/>
            <a:ext cx="449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4.107 municípios participantes;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1.332 municípios (32,4%) mapeiam áreas de risco;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22,2 mil eventos hidrológicos registrados em 2020 no sistema S2ID – CENAD;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218,4 mil desabrigados ou desalojados.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6656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03BE02D-0D87-4FA5-953D-A119B86E3D9C}"/>
              </a:ext>
            </a:extLst>
          </p:cNvPr>
          <p:cNvSpPr txBox="1">
            <a:spLocks/>
          </p:cNvSpPr>
          <p:nvPr/>
        </p:nvSpPr>
        <p:spPr bwMode="auto">
          <a:xfrm>
            <a:off x="312737" y="3205942"/>
            <a:ext cx="11488738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45720" rIns="45720" bIns="45720" anchor="t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pt-BR" sz="2400" dirty="0">
                <a:solidFill>
                  <a:schemeClr val="tx1"/>
                </a:solidFill>
                <a:latin typeface="+mn-lt"/>
                <a:cs typeface="Helvetica"/>
              </a:rPr>
              <a:t>Lei 14.026/20 - 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</a:rPr>
              <a:t>ltera a Lei nº 9.984, de 17 de julho de 2000, para atribuir à Agência Nacional de Águas e Saneamento Básico (ANA) competência para editar normas de referência sobre o serviço de saneamento:</a:t>
            </a:r>
          </a:p>
          <a:p>
            <a:pPr algn="just"/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</a:rPr>
              <a:t>...</a:t>
            </a:r>
            <a:br>
              <a:rPr lang="pt-BR" sz="2400" b="0" i="0" dirty="0">
                <a:effectLst/>
                <a:latin typeface="+mn-lt"/>
              </a:rPr>
            </a:b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</a:rPr>
              <a:t>“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4º-A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</a:rPr>
              <a:t>. A ANA instituirá normas de referência para a regulação dos serviços públicos de saneamento básico por seus titulares e suas entidades reguladoras e fiscalizadoras, observadas as diretrizes para a função de regulação estabelecidas na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11.445, de 5 de janeiro de 2007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n-lt"/>
                <a:cs typeface="Helvetica"/>
              </a:rPr>
              <a:t>.</a:t>
            </a:r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693738" y="403225"/>
            <a:ext cx="6465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sym typeface="Montserrat Black" charset="0"/>
              </a:rPr>
              <a:t>O Marco Legal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5" descr="Ícone&#10;&#10;Descrição gerada automaticamente">
            <a:extLst>
              <a:ext uri="{FF2B5EF4-FFF2-40B4-BE49-F238E27FC236}">
                <a16:creationId xmlns:a16="http://schemas.microsoft.com/office/drawing/2014/main" id="{402DE78A-60CC-4377-A02A-AF9425495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169" y="1305796"/>
            <a:ext cx="1783511" cy="18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819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>
            <a:extLst>
              <a:ext uri="{FF2B5EF4-FFF2-40B4-BE49-F238E27FC236}">
                <a16:creationId xmlns:a16="http://schemas.microsoft.com/office/drawing/2014/main" id="{0F4D6111-BA01-4489-9608-386C6F1DD8FE}"/>
              </a:ext>
            </a:extLst>
          </p:cNvPr>
          <p:cNvSpPr>
            <a:spLocks/>
          </p:cNvSpPr>
          <p:nvPr/>
        </p:nvSpPr>
        <p:spPr bwMode="auto">
          <a:xfrm>
            <a:off x="7261225" y="1651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82B3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44D755F2-FFFD-449F-8B04-BD6B8AEA7BBB}"/>
              </a:ext>
            </a:extLst>
          </p:cNvPr>
          <p:cNvSpPr>
            <a:spLocks/>
          </p:cNvSpPr>
          <p:nvPr/>
        </p:nvSpPr>
        <p:spPr bwMode="auto">
          <a:xfrm>
            <a:off x="74136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790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pt-BR" altLang="pt-BR" dirty="0">
              <a:solidFill>
                <a:srgbClr val="2790CF"/>
              </a:solidFill>
            </a:endParaRP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BECD56F1-2595-4229-992E-90D01468CE58}"/>
              </a:ext>
            </a:extLst>
          </p:cNvPr>
          <p:cNvSpPr>
            <a:spLocks/>
          </p:cNvSpPr>
          <p:nvPr/>
        </p:nvSpPr>
        <p:spPr bwMode="auto">
          <a:xfrm>
            <a:off x="7616825" y="177800"/>
            <a:ext cx="8412163" cy="6707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54"/>
                </a:moveTo>
                <a:cubicBezTo>
                  <a:pt x="1075" y="20689"/>
                  <a:pt x="2041" y="19628"/>
                  <a:pt x="2865" y="18405"/>
                </a:cubicBezTo>
                <a:cubicBezTo>
                  <a:pt x="3799" y="17019"/>
                  <a:pt x="4539" y="15445"/>
                  <a:pt x="5066" y="13755"/>
                </a:cubicBezTo>
                <a:cubicBezTo>
                  <a:pt x="5597" y="12052"/>
                  <a:pt x="5926" y="10206"/>
                  <a:pt x="6877" y="8812"/>
                </a:cubicBezTo>
                <a:cubicBezTo>
                  <a:pt x="8925" y="5813"/>
                  <a:pt x="12446" y="6273"/>
                  <a:pt x="15487" y="5459"/>
                </a:cubicBezTo>
                <a:cubicBezTo>
                  <a:pt x="17704" y="4866"/>
                  <a:pt x="19772" y="3470"/>
                  <a:pt x="21066" y="1140"/>
                </a:cubicBezTo>
                <a:cubicBezTo>
                  <a:pt x="21267" y="778"/>
                  <a:pt x="21445" y="397"/>
                  <a:pt x="21600" y="0"/>
                </a:cubicBezTo>
                <a:lnTo>
                  <a:pt x="21593" y="21600"/>
                </a:lnTo>
                <a:lnTo>
                  <a:pt x="0" y="21554"/>
                </a:lnTo>
                <a:close/>
              </a:path>
            </a:pathLst>
          </a:custGeom>
          <a:solidFill>
            <a:srgbClr val="263B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068715A1-63DB-49E5-8040-FF4B37390CD3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6465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 dirty="0">
                <a:solidFill>
                  <a:srgbClr val="0F6FC6"/>
                </a:solidFill>
                <a:latin typeface="Montserrat Black" charset="0"/>
                <a:ea typeface="Montserrat Black" charset="0"/>
                <a:cs typeface="Montserrat Black" charset="0"/>
                <a:sym typeface="Montserrat Black" charset="0"/>
              </a:rPr>
              <a:t>Organograma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F3AB93D-F00B-4575-BDDE-5FDF2D0A3480}"/>
              </a:ext>
            </a:extLst>
          </p:cNvPr>
          <p:cNvSpPr txBox="1">
            <a:spLocks/>
          </p:cNvSpPr>
          <p:nvPr/>
        </p:nvSpPr>
        <p:spPr bwMode="auto">
          <a:xfrm>
            <a:off x="9471025" y="6051550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9436779F-E9BB-4054-9285-194E731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03225"/>
            <a:ext cx="2082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B836217-3168-48C4-AA38-4F2E0464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333507"/>
            <a:ext cx="11409297" cy="555194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E148811-432D-4B89-B764-8D238EFF5301}"/>
              </a:ext>
            </a:extLst>
          </p:cNvPr>
          <p:cNvSpPr/>
          <p:nvPr/>
        </p:nvSpPr>
        <p:spPr>
          <a:xfrm>
            <a:off x="6995886" y="5239657"/>
            <a:ext cx="1074057" cy="653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9981061-4B98-4DC2-A7B7-650780CABE4A}"/>
              </a:ext>
            </a:extLst>
          </p:cNvPr>
          <p:cNvSpPr/>
          <p:nvPr/>
        </p:nvSpPr>
        <p:spPr>
          <a:xfrm>
            <a:off x="9906000" y="5225360"/>
            <a:ext cx="1074057" cy="653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9616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E5D05C336FAB46A45ADB9A6872A43D" ma:contentTypeVersion="11" ma:contentTypeDescription="Crie um novo documento." ma:contentTypeScope="" ma:versionID="c2b35e12a7009ca0bfc94e58528b748a">
  <xsd:schema xmlns:xsd="http://www.w3.org/2001/XMLSchema" xmlns:xs="http://www.w3.org/2001/XMLSchema" xmlns:p="http://schemas.microsoft.com/office/2006/metadata/properties" xmlns:ns3="74547ea9-0947-4f66-937f-125b134887b4" xmlns:ns4="17f36975-ef2e-462d-a029-40283c671fbb" targetNamespace="http://schemas.microsoft.com/office/2006/metadata/properties" ma:root="true" ma:fieldsID="f548e394fffdeeea98c5e817821bb92c" ns3:_="" ns4:_="">
    <xsd:import namespace="74547ea9-0947-4f66-937f-125b134887b4"/>
    <xsd:import namespace="17f36975-ef2e-462d-a029-40283c671f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47ea9-0947-4f66-937f-125b134887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6975-ef2e-462d-a029-40283c671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D3C1A-3C7E-42DF-9CCB-0D2BCDDC2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0DDB2-ED98-40A3-A570-56FD029BF5CF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17f36975-ef2e-462d-a029-40283c671fbb"/>
    <ds:schemaRef ds:uri="74547ea9-0947-4f66-937f-125b134887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1585A0-3468-4A3E-B98B-C5D4AE2EC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47ea9-0947-4f66-937f-125b134887b4"/>
    <ds:schemaRef ds:uri="17f36975-ef2e-462d-a029-40283c671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1672</Words>
  <Application>Microsoft Office PowerPoint</Application>
  <PresentationFormat>Widescreen</PresentationFormat>
  <Paragraphs>190</Paragraphs>
  <Slides>27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Montserrat Black</vt:lpstr>
      <vt:lpstr>Montserrat Regular</vt:lpstr>
      <vt:lpstr>opensans</vt:lpstr>
      <vt:lpstr>Symbol</vt:lpstr>
      <vt:lpstr>Times New Roman</vt:lpstr>
      <vt:lpstr>Trebuchet MS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Cristina Strava</dc:creator>
  <cp:lastModifiedBy>Administrador</cp:lastModifiedBy>
  <cp:revision>32</cp:revision>
  <dcterms:created xsi:type="dcterms:W3CDTF">2021-02-18T19:54:57Z</dcterms:created>
  <dcterms:modified xsi:type="dcterms:W3CDTF">2022-01-25T14:36:48Z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0x01010090E5D05C336FAB46A45ADB9A6872A43D</vt:lpwstr>
  </property>
</Properties>
</file>