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4"/>
  </p:notesMasterIdLst>
  <p:sldIdLst>
    <p:sldId id="418" r:id="rId4"/>
    <p:sldId id="635" r:id="rId5"/>
    <p:sldId id="637" r:id="rId6"/>
    <p:sldId id="636" r:id="rId7"/>
    <p:sldId id="638" r:id="rId8"/>
    <p:sldId id="639" r:id="rId9"/>
    <p:sldId id="641" r:id="rId10"/>
    <p:sldId id="640" r:id="rId11"/>
    <p:sldId id="642" r:id="rId12"/>
    <p:sldId id="60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612" autoAdjust="0"/>
  </p:normalViewPr>
  <p:slideViewPr>
    <p:cSldViewPr snapToGrid="0">
      <p:cViewPr>
        <p:scale>
          <a:sx n="75" d="100"/>
          <a:sy n="75" d="100"/>
        </p:scale>
        <p:origin x="113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6534E-11A4-42C8-8B2C-296F32104F9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FFFC8-7EAA-4255-817D-14A9BFB5FC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14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BC4A-5589-4C8C-A334-EF9AA124F05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A91B-1860-4CD1-A915-8B172B60BC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27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B3BB7-AE1A-4516-86DF-6DBF1A85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7EBEA4-9D80-4CF6-91ED-A0058686A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A19FAC-17E0-4AAA-B7B8-8F3143C8F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B6AA32-7998-4ECE-B437-C0C264AB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8F9A18-9F78-4C14-AE77-6467BB6C4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1BA59C-985E-48A1-9AF7-EBB763E7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76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3F9D5-5032-4F1B-B362-36DF6138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06413E-8BCA-4C42-8EB5-586D7BC9B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27A81F-A6EB-49F5-BCC0-7FE29FB0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7F20A2-4B73-4197-A945-A670A48F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A32683-A654-42A6-B4FA-C10A30AC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60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1A31A4-CCBA-4EB2-94DB-AAED95E24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D65B74-EFA0-49B8-A2E7-15FC36BDA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CA49C9-F2D7-49E6-ADC6-50629F15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E5D668-9FC0-4BF7-8E32-058E5160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54CCBF-4E25-4204-9E2C-7B5BF5B4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66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202F0-A60E-4620-AB15-660D374E0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5AFAF7-4859-4087-BA72-E14E2880F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876C9-8292-408D-92C2-936D7DB5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8C57A5-5541-4B10-8D2B-F587CC2B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DF767E-8225-4C7F-B7C0-83DC704A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89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07CF2-EAC7-47DB-A8C8-6A70D409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B80F7D-6979-4F3E-A235-65665D6C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1CE510-BC84-4BBD-ADAE-8E62F7F0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B5D02E-9E96-4AF4-BB6C-D991D574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6DCEC6-26C5-4CAD-9CE0-2D40B9C8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52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7F175-0C4F-4941-9595-DBF1EA4C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4A4920-C976-448F-B707-6E348D67F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29DA11-1515-4B53-A24F-21EB941E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3A2D31-D1CF-4A54-B97C-79045BDC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20387-AE0B-46FD-AC96-8E5FFB24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44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34A83-10E7-442A-8649-3B12AA60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832BDB-2CFE-4067-9BC8-CBD136890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7FB7AB-6453-4499-8C43-A7042F851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35E910-025C-4644-B202-832340A9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3740C6-B260-47CB-AAD4-9279591D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DD7DC2-93D7-4799-A19D-FC183B88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775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A56E8-F63E-4485-AE90-A5DFFD12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C028FD-655B-4C17-89C2-966EEF668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377D58-7188-4AF1-8FCA-06AF90D79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26DEB6-7AC7-42A5-95F6-886BA3DA3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990FB9-4FE6-40AB-B743-1F2C55A8B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9DFE05-4FA3-4AC3-B7D0-86F30CE6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6E702AA-12F2-4C2F-83B6-A4586A9D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A0FDB0-BD72-424D-9D77-EBAE1061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83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A38FB-9671-41DB-86DF-0550FAEE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EEC825-6F8C-4021-93FE-BDB6CDF3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650712-ECEE-4059-A821-BF6A36BC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1C25B5-5A6E-4B9A-AB45-B9267DE1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268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FB0A55-E5A0-4009-A19B-61728923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982014-5053-41E9-8A2C-92DAB57D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70EDE2-E74E-4F33-85B0-71717DAC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53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757D6-EAC8-498F-AE01-606FA8A6E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AC45B0-7167-4A07-862C-8E9CA31F5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1A3581-D77C-4DF7-8E39-4C37AEB4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5EA6F2-5877-48AE-8774-926C8495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A4355A-D1A8-4D4E-9CC2-B2449118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920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E3F0D-6626-4885-9E03-5E034917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E90214-6A1D-4BBA-93E5-A93A9AFE6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6A36F8-B8F3-480F-8DAB-D33795CF3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A3A1A5-3173-4DB5-9AD0-82F90B9B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3AD8F5-E1A7-4CED-86EC-0EBEF204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232A33-E95F-4254-BF13-BFEFEF6F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23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371EE-5E58-43C2-9ABB-C774D34C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64ADA8-5B2D-4049-AACA-A334AFBAA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04BFF5-AA5D-4E10-8E01-D98FB081C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CDFE62-BCC1-4C36-9573-7DB99C10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E09518-400A-40A7-B2FC-F1F90089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2251D7-A247-4180-B763-83FE0F13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11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9E945-806A-4B4E-8E42-F4B23B55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A49E44-26D6-4D4F-AB39-4EC930AD3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9437A6-A96A-425B-BFB1-5130E10B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310817-EE11-4B70-A5C9-945E01D1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9E0AF-52B8-478D-93EE-722858FA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654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AA2AD5-806D-4FE3-9C5F-EAE5AED44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5873B9-EFCE-45AC-BE14-4D6E24FF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22F9CE-5191-4BE4-B4A4-74414989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A035BC-1A07-4CE9-8778-F40711D3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58FEEA-330E-4696-BB28-213520E3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2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B5ADF-3479-4FD5-A8A7-C748B4A3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97F27-B8CB-4E04-A1A4-10977D2A8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F867D5-F84F-4C6B-BA43-16BBB878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5A92C3-75A4-4209-ABDC-D973BEC3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4A75D8-DFB0-47D4-A06D-E87F5000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2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DC745-E5F3-4AC7-AE6B-0CE75929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3F708B-CF77-464F-A59F-497B2EFE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56799-D988-4C4E-B33F-6708545C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7C96B5-2BD1-4619-A5B1-66104A58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88ED1A-9785-42BA-94F8-2147C450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85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24188-C947-4DDE-8E33-12445736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91BE18-EB50-4840-A20D-4149064F3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BCA5CD-5387-4863-A7AA-4DFCB9E7C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D189E0-B6B4-49A5-A294-A6AAB1E9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6F18AB-7ADE-435F-A9C5-6385FCF3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C06760-309C-45D7-A3C6-9676E553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6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3F5B5-8866-44C5-87A6-8C4ED653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25382F-7B6C-4B2D-A85E-7B315B9E5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B66E60-8F57-4BBD-9059-1DBDDB092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6B89F06-11CB-4465-8247-6678717DE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799E70-A13F-473D-91EF-42F3A6453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CDCABD-1503-4847-8E2E-980F2289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2DE8A0-6E75-41F0-A142-626CD178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11F2A9-B15B-4A18-B339-EC1F31F8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12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3C65B-9082-4154-8394-2E5CCD2E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B5C660-D26B-4D16-B081-1CCEBAFF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45E9BC-5E37-4B4B-BAB0-C7343A1F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A9B1B8E-5926-4A5D-81B5-5AB3D08C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58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FF8755-4343-465D-B50B-853411FF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666762-BF37-4A82-AE9B-D17A36E1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B289B7-C486-41ED-AD54-41B97D5C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77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175A9-6B26-4F64-A428-F14BE764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4846EE-08BB-465A-9A23-6EDE0612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58CE76-4045-4801-9FDF-EF825A045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EC2927-AB12-4BAB-8C10-8F59EC2E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EF8B36-35B2-428D-972B-8EBFBAE1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B70935-36CA-4E37-8F31-51409520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14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BC4A-5589-4C8C-A334-EF9AA124F051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91B-1860-4CD1-A915-8B172B60BC2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3C6CFD4-358F-4EEC-8919-996371421E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0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F71509-F140-44CD-B904-0A08FED1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25DB4C-D1F8-43D0-9A91-DF7B3BEB6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371DB1-3CE1-4329-BD7B-222B939F4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B97B-189B-4365-B3F8-7C1A60BE07C6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172CE7-1238-4569-8CD0-3EAEB1711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F456C4-EA2E-4F90-9808-5A9312E74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C9234-C803-4D98-9E34-B2482F8D1A7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A690F0C-BBBC-495A-8FEB-AFFB1DE873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1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10F53D-318D-4661-BE87-21B50126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5A1D62-5F89-4374-BCFB-59BF17D68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0036C1-4A10-4E61-B940-6E0DAB445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EBF1-3294-4F38-9B51-A6AA957DC9BB}" type="datetimeFigureOut">
              <a:rPr lang="pt-BR" smtClean="0"/>
              <a:t>24/01/2022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38840B-8858-4AB9-8D2F-A7B0CF223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62F5A1-029D-4DDA-804F-EC7817554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BFB3-812D-496A-8F27-BE7CAA7EC9B7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E7BAF3-AFB4-4217-B9C5-F5CC99D891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51D49-C84E-432C-BF03-515A95AE3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026" y="3210560"/>
            <a:ext cx="9625004" cy="2418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PROMOVIDAS PELO MARCO REGULATÓRIO DO SANEAMENTO BÁSICO E SEUS DESDOBRAMENTOS NA ELABORAÇÃO DOS </a:t>
            </a:r>
            <a:r>
              <a:rPr lang="pt-B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PMSB’s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43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FE4DE3-5206-43D3-8519-C8B812130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2" b="20184"/>
          <a:stretch/>
        </p:blipFill>
        <p:spPr>
          <a:xfrm>
            <a:off x="0" y="0"/>
            <a:ext cx="12192000" cy="34392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C85C2F-259B-46C3-9255-C9CD53F69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42" b="20184"/>
          <a:stretch/>
        </p:blipFill>
        <p:spPr>
          <a:xfrm>
            <a:off x="0" y="3418764"/>
            <a:ext cx="12192000" cy="3439236"/>
          </a:xfrm>
          <a:prstGeom prst="rect">
            <a:avLst/>
          </a:prstGeom>
        </p:spPr>
      </p:pic>
      <p:sp>
        <p:nvSpPr>
          <p:cNvPr id="6" name="Retângulo: Cantos Arredondados 3">
            <a:extLst>
              <a:ext uri="{FF2B5EF4-FFF2-40B4-BE49-F238E27FC236}">
                <a16:creationId xmlns:a16="http://schemas.microsoft.com/office/drawing/2014/main" id="{9365D574-0D8B-4103-B859-EA7E8C922AAC}"/>
              </a:ext>
            </a:extLst>
          </p:cNvPr>
          <p:cNvSpPr/>
          <p:nvPr/>
        </p:nvSpPr>
        <p:spPr>
          <a:xfrm>
            <a:off x="3938239" y="2459758"/>
            <a:ext cx="4315522" cy="14543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Obrigado!!!</a:t>
            </a:r>
          </a:p>
        </p:txBody>
      </p:sp>
    </p:spTree>
    <p:extLst>
      <p:ext uri="{BB962C8B-B14F-4D97-AF65-F5344CB8AC3E}">
        <p14:creationId xmlns:p14="http://schemas.microsoft.com/office/powerpoint/2010/main" val="16216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272C705-CB19-4C8F-B679-CD4553085F74}"/>
              </a:ext>
            </a:extLst>
          </p:cNvPr>
          <p:cNvSpPr txBox="1"/>
          <p:nvPr/>
        </p:nvSpPr>
        <p:spPr>
          <a:xfrm>
            <a:off x="3220720" y="243840"/>
            <a:ext cx="775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PANORAMA DA GESTÃO DOS SERVIÇOS DE ÁGUA E ESGOTO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9C991DD-922E-4C64-8D1C-3627EDCD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11" y="1540096"/>
            <a:ext cx="7201203" cy="45660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8B8AABF-3E6B-4C17-92B5-A4A337C2D118}"/>
              </a:ext>
            </a:extLst>
          </p:cNvPr>
          <p:cNvSpPr txBox="1"/>
          <p:nvPr/>
        </p:nvSpPr>
        <p:spPr>
          <a:xfrm>
            <a:off x="8422640" y="3028890"/>
            <a:ext cx="3635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19 Municípios de até 50 mil hab.</a:t>
            </a:r>
          </a:p>
        </p:txBody>
      </p:sp>
    </p:spTree>
    <p:extLst>
      <p:ext uri="{BB962C8B-B14F-4D97-AF65-F5344CB8AC3E}">
        <p14:creationId xmlns:p14="http://schemas.microsoft.com/office/powerpoint/2010/main" val="19974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272C705-CB19-4C8F-B679-CD4553085F74}"/>
              </a:ext>
            </a:extLst>
          </p:cNvPr>
          <p:cNvSpPr txBox="1"/>
          <p:nvPr/>
        </p:nvSpPr>
        <p:spPr>
          <a:xfrm>
            <a:off x="2651760" y="290175"/>
            <a:ext cx="915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PANORAMA DA UNIVERSALIZAÇÃO DOS SERVIÇOS DE ÁGUA E ESGOTO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8B8AABF-3E6B-4C17-92B5-A4A337C2D118}"/>
              </a:ext>
            </a:extLst>
          </p:cNvPr>
          <p:cNvSpPr txBox="1"/>
          <p:nvPr/>
        </p:nvSpPr>
        <p:spPr>
          <a:xfrm>
            <a:off x="656295" y="5274703"/>
            <a:ext cx="3442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4 Municípios com índice &lt; 50%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23A13B-4AFE-4349-AC2B-AA3D3443D142}"/>
              </a:ext>
            </a:extLst>
          </p:cNvPr>
          <p:cNvSpPr txBox="1"/>
          <p:nvPr/>
        </p:nvSpPr>
        <p:spPr>
          <a:xfrm>
            <a:off x="7139843" y="5274703"/>
            <a:ext cx="365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3 Municípios com índice até 10%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B969AC-D4A2-44C1-927B-9769D9A8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0" y="1709868"/>
            <a:ext cx="6238969" cy="34382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E6BB19-DA65-4FCB-A262-B6CFDDA2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25" y="1709868"/>
            <a:ext cx="5040106" cy="34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F91C6BE-83E8-428A-BC56-7B4E26989294}"/>
              </a:ext>
            </a:extLst>
          </p:cNvPr>
          <p:cNvSpPr txBox="1"/>
          <p:nvPr/>
        </p:nvSpPr>
        <p:spPr>
          <a:xfrm>
            <a:off x="2651760" y="290175"/>
            <a:ext cx="8118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CENÁRIOS FUTUROS DE ÁGUA E ESGOTO APÓS NOVO MARCO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F0C86D-933F-4E1E-9804-CDD948A0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7" y="1513840"/>
            <a:ext cx="5630333" cy="3378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E36B540-1F73-417A-B65E-28A3020C454E}"/>
              </a:ext>
            </a:extLst>
          </p:cNvPr>
          <p:cNvSpPr txBox="1"/>
          <p:nvPr/>
        </p:nvSpPr>
        <p:spPr>
          <a:xfrm>
            <a:off x="5984240" y="1524000"/>
            <a:ext cx="6078331" cy="308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Pop. Total Estimada: 5.067 habitantes;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 Prest. De Ser. De Água e Esgoto: </a:t>
            </a:r>
            <a:r>
              <a:rPr lang="pt-BR" sz="2200" b="1" dirty="0" err="1"/>
              <a:t>Caerd</a:t>
            </a:r>
            <a:r>
              <a:rPr lang="pt-BR" sz="2200" b="1" dirty="0"/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Ausente de contrato de programa;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Ausente de regulação;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Índice de atendimento urbano de água: 100%;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b="1" dirty="0"/>
              <a:t>Índice de atendimento de coleta de esgoto: 0%.</a:t>
            </a:r>
          </a:p>
        </p:txBody>
      </p:sp>
    </p:spTree>
    <p:extLst>
      <p:ext uri="{BB962C8B-B14F-4D97-AF65-F5344CB8AC3E}">
        <p14:creationId xmlns:p14="http://schemas.microsoft.com/office/powerpoint/2010/main" val="249684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FD3342-BA6C-48E6-869A-F5F92F2BE9A4}"/>
              </a:ext>
            </a:extLst>
          </p:cNvPr>
          <p:cNvSpPr txBox="1"/>
          <p:nvPr/>
        </p:nvSpPr>
        <p:spPr>
          <a:xfrm>
            <a:off x="2651760" y="290175"/>
            <a:ext cx="233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POSSIBILIDADE 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C144EE-2B06-4AEA-901C-9176B254D243}"/>
              </a:ext>
            </a:extLst>
          </p:cNvPr>
          <p:cNvSpPr txBox="1"/>
          <p:nvPr/>
        </p:nvSpPr>
        <p:spPr>
          <a:xfrm>
            <a:off x="391160" y="3134464"/>
            <a:ext cx="5191760" cy="589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Prestação dos serviços de forma direta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4A385FC-CEBE-4CC9-BAB7-736F87F88A5A}"/>
              </a:ext>
            </a:extLst>
          </p:cNvPr>
          <p:cNvSpPr/>
          <p:nvPr/>
        </p:nvSpPr>
        <p:spPr>
          <a:xfrm>
            <a:off x="6024880" y="2025410"/>
            <a:ext cx="5913120" cy="3379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Dependência de Recursos Federais e Estaduais para investimentos;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Inexperiência com a gestão de serviços de água e esgoto;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Alto risco de não atender as metas de universalização.</a:t>
            </a:r>
          </a:p>
          <a:p>
            <a:pPr algn="ctr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5308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FD3342-BA6C-48E6-869A-F5F92F2BE9A4}"/>
              </a:ext>
            </a:extLst>
          </p:cNvPr>
          <p:cNvSpPr txBox="1"/>
          <p:nvPr/>
        </p:nvSpPr>
        <p:spPr>
          <a:xfrm>
            <a:off x="2651760" y="290175"/>
            <a:ext cx="233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POSSIBILIDADE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C144EE-2B06-4AEA-901C-9176B254D243}"/>
              </a:ext>
            </a:extLst>
          </p:cNvPr>
          <p:cNvSpPr txBox="1"/>
          <p:nvPr/>
        </p:nvSpPr>
        <p:spPr>
          <a:xfrm>
            <a:off x="391160" y="3134464"/>
            <a:ext cx="5191760" cy="589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Contrato de concessão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4A385FC-CEBE-4CC9-BAB7-736F87F88A5A}"/>
              </a:ext>
            </a:extLst>
          </p:cNvPr>
          <p:cNvSpPr/>
          <p:nvPr/>
        </p:nvSpPr>
        <p:spPr>
          <a:xfrm>
            <a:off x="5709920" y="1988872"/>
            <a:ext cx="6238240" cy="2880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Estudo de viabilidade técnica e econômico-financeira da prestação dos serviços;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Menor atratividade dos grandes players do mercado;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Chance de licitação deserta.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54202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FD3342-BA6C-48E6-869A-F5F92F2BE9A4}"/>
              </a:ext>
            </a:extLst>
          </p:cNvPr>
          <p:cNvSpPr txBox="1"/>
          <p:nvPr/>
        </p:nvSpPr>
        <p:spPr>
          <a:xfrm>
            <a:off x="2651760" y="290175"/>
            <a:ext cx="233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POSSIBILIDADE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C144EE-2B06-4AEA-901C-9176B254D243}"/>
              </a:ext>
            </a:extLst>
          </p:cNvPr>
          <p:cNvSpPr txBox="1"/>
          <p:nvPr/>
        </p:nvSpPr>
        <p:spPr>
          <a:xfrm>
            <a:off x="627380" y="3035265"/>
            <a:ext cx="3987800" cy="1143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Gestão Associada - Consórcios Intermunicipais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4A385FC-CEBE-4CC9-BAB7-736F87F88A5A}"/>
              </a:ext>
            </a:extLst>
          </p:cNvPr>
          <p:cNvSpPr/>
          <p:nvPr/>
        </p:nvSpPr>
        <p:spPr>
          <a:xfrm>
            <a:off x="4815839" y="1473200"/>
            <a:ext cx="7091681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Dependência de Recursos Federais e Estaduais para investimentos iniciais;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Necessidade de articulação política para formalização ao consorcio;</a:t>
            </a:r>
            <a:endParaRPr lang="pt-BR" sz="22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Constituição de autarquia intermunicipal de saneamento;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Histórico no gerenciamento de resíduos sólidos no Estado.</a:t>
            </a:r>
          </a:p>
          <a:p>
            <a:pPr algn="ctr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1361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FD3342-BA6C-48E6-869A-F5F92F2BE9A4}"/>
              </a:ext>
            </a:extLst>
          </p:cNvPr>
          <p:cNvSpPr txBox="1"/>
          <p:nvPr/>
        </p:nvSpPr>
        <p:spPr>
          <a:xfrm>
            <a:off x="2651760" y="290175"/>
            <a:ext cx="233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POSSIBILIDADE 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C144EE-2B06-4AEA-901C-9176B254D243}"/>
              </a:ext>
            </a:extLst>
          </p:cNvPr>
          <p:cNvSpPr txBox="1"/>
          <p:nvPr/>
        </p:nvSpPr>
        <p:spPr>
          <a:xfrm>
            <a:off x="391160" y="2857465"/>
            <a:ext cx="3926840" cy="1143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Prestação Regionalizada - Unidade Regional 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4A385FC-CEBE-4CC9-BAB7-736F87F88A5A}"/>
              </a:ext>
            </a:extLst>
          </p:cNvPr>
          <p:cNvSpPr/>
          <p:nvPr/>
        </p:nvSpPr>
        <p:spPr>
          <a:xfrm>
            <a:off x="4592320" y="1564640"/>
            <a:ext cx="7345680" cy="3901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Geração de ganhos de escala;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Maior garantia da universalização e da viabilidade técnica e econômico-financeira dos serviços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Maior atratividade dos Players de Mercado;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Possibilidade de dilação de Prazo para </a:t>
            </a:r>
            <a:r>
              <a:rPr lang="pt-BR" sz="2200" dirty="0" err="1"/>
              <a:t>jan</a:t>
            </a:r>
            <a:r>
              <a:rPr lang="pt-BR" sz="2200" dirty="0"/>
              <a:t>/2040.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Necessidade de articulação política para adesão a unidade regional</a:t>
            </a:r>
          </a:p>
          <a:p>
            <a:pPr algn="ctr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2236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BC144EE-2B06-4AEA-901C-9176B254D243}"/>
              </a:ext>
            </a:extLst>
          </p:cNvPr>
          <p:cNvSpPr txBox="1"/>
          <p:nvPr/>
        </p:nvSpPr>
        <p:spPr>
          <a:xfrm>
            <a:off x="1097280" y="1506185"/>
            <a:ext cx="10353040" cy="1143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Adaptação das metas das ações de universalização de água e esgoto para médio prazo – até 2033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9FC43E-177E-490C-982A-0471588480CB}"/>
              </a:ext>
            </a:extLst>
          </p:cNvPr>
          <p:cNvSpPr txBox="1"/>
          <p:nvPr/>
        </p:nvSpPr>
        <p:spPr>
          <a:xfrm>
            <a:off x="1097280" y="2938745"/>
            <a:ext cx="10353040" cy="1143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Adaptação das metas das ações de disposição final ambientalmente adequada para prazo imediato – até 2024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00DFF9-8350-426D-A009-BA38121549D7}"/>
              </a:ext>
            </a:extLst>
          </p:cNvPr>
          <p:cNvSpPr txBox="1"/>
          <p:nvPr/>
        </p:nvSpPr>
        <p:spPr>
          <a:xfrm>
            <a:off x="1097280" y="4312851"/>
            <a:ext cx="10353040" cy="1143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Prever mecanismos de sustentabilidade econômico-financeira assegurada por meio de remuneração pela cobrança dos serviços</a:t>
            </a:r>
          </a:p>
        </p:txBody>
      </p:sp>
    </p:spTree>
    <p:extLst>
      <p:ext uri="{BB962C8B-B14F-4D97-AF65-F5344CB8AC3E}">
        <p14:creationId xmlns:p14="http://schemas.microsoft.com/office/powerpoint/2010/main" val="238549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323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Wingdings</vt:lpstr>
      <vt:lpstr>Office Theme</vt:lpstr>
      <vt:lpstr>Personalizar design</vt:lpstr>
      <vt:lpstr>1_Personalizar design</vt:lpstr>
      <vt:lpstr>MUDANÇAS PROMOVIDAS PELO MARCO REGULATÓRIO DO SANEAMENTO BÁSICO E SEUS DESDOBRAMENTOS NA ELABORAÇÃO DOS PMSB’s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DRENAGEM DAS ÁGUAS DA CHUVA</dc:title>
  <dc:creator>PROVER</dc:creator>
  <cp:lastModifiedBy>prover soluções ambientais</cp:lastModifiedBy>
  <cp:revision>6</cp:revision>
  <dcterms:created xsi:type="dcterms:W3CDTF">2020-11-05T21:34:41Z</dcterms:created>
  <dcterms:modified xsi:type="dcterms:W3CDTF">2022-01-25T12:14:56Z</dcterms:modified>
</cp:coreProperties>
</file>