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2" r:id="rId2"/>
    <p:sldId id="256" r:id="rId3"/>
    <p:sldId id="264" r:id="rId4"/>
    <p:sldId id="263" r:id="rId5"/>
    <p:sldId id="265" r:id="rId6"/>
    <p:sldId id="273" r:id="rId7"/>
    <p:sldId id="266" r:id="rId8"/>
    <p:sldId id="267" r:id="rId9"/>
    <p:sldId id="268" r:id="rId10"/>
    <p:sldId id="269" r:id="rId11"/>
    <p:sldId id="270" r:id="rId12"/>
    <p:sldId id="274" r:id="rId13"/>
    <p:sldId id="276" r:id="rId14"/>
    <p:sldId id="277" r:id="rId15"/>
    <p:sldId id="275" r:id="rId16"/>
    <p:sldId id="27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ABRANTES ALVES DE AQUINO" initials="JAA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191919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23935-E807-4998-8C98-B1063CA64F77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3FDB5-AC87-4714-A8BA-A166165CE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25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44E7B9-2FC3-409D-B2CA-38109752911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73755A-6001-4EED-8819-9172573EAF1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.s.com@hot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DBA7E0-F028-4203-BF03-6E40E4C7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340" y="-6942"/>
            <a:ext cx="12216680" cy="687188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13E9D1D-55AC-4E3C-AC2C-EB45EA751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224" y="6021664"/>
            <a:ext cx="3113584" cy="1655762"/>
          </a:xfrm>
        </p:spPr>
        <p:txBody>
          <a:bodyPr/>
          <a:lstStyle/>
          <a:p>
            <a:r>
              <a:rPr lang="pt-BR" dirty="0"/>
              <a:t>Por José Abrantes A. Aquino</a:t>
            </a:r>
          </a:p>
          <a:p>
            <a:r>
              <a:rPr lang="pt-BR" dirty="0"/>
              <a:t>25/01/2022	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E4653B-0EE1-41A4-8998-A0A43027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6" y="1916832"/>
            <a:ext cx="7821488" cy="2387600"/>
          </a:xfrm>
        </p:spPr>
        <p:txBody>
          <a:bodyPr>
            <a:normAutofit/>
          </a:bodyPr>
          <a:lstStyle/>
          <a:p>
            <a:r>
              <a:rPr lang="pt-BR" sz="6000" b="1" dirty="0">
                <a:solidFill>
                  <a:schemeClr val="bg2"/>
                </a:solidFill>
              </a:rPr>
              <a:t>Saneamento Básico FUNASA</a:t>
            </a:r>
          </a:p>
        </p:txBody>
      </p:sp>
    </p:spTree>
    <p:extLst>
      <p:ext uri="{BB962C8B-B14F-4D97-AF65-F5344CB8AC3E}">
        <p14:creationId xmlns:p14="http://schemas.microsoft.com/office/powerpoint/2010/main" val="23601154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9F0550-4258-4B13-A6F8-6496AA490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27"/>
            <a:ext cx="9144000" cy="686522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83568" y="455342"/>
            <a:ext cx="49685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	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Foi criado pelo decreto nº 26.274/2021, no mês de agosto, o Conselho Consultivo de saneamento básico do Estado de Rondônia – COESB, para dar suporte às tomadas de decisões dos gestores, quanto a implementação do projeto e melhorias dos sistemas de saneamento básico no Estado RO.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membros: SEDI - SEDEC – SEFIN – FUNASA – UNIR – IFRO – AGERO – CAERD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Governo do Estado, através da SEDI/SEDEC, fez a divulgação do projeto em vários municípios do Estado, inclusive nos órgãos de controle como: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TCERO - MP - Legislativo</a:t>
            </a:r>
          </a:p>
        </p:txBody>
      </p:sp>
    </p:spTree>
    <p:extLst>
      <p:ext uri="{BB962C8B-B14F-4D97-AF65-F5344CB8AC3E}">
        <p14:creationId xmlns:p14="http://schemas.microsoft.com/office/powerpoint/2010/main" val="24849262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37A8C9-8513-46F3-92A6-93CB8904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0"/>
            <a:ext cx="9036496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27584" y="805933"/>
            <a:ext cx="7272808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Em dezembro 2021, foi assinado um contrato com o BNDES para contratação de empresa com a finalidade de realizar os estudos de viabilidade econômica, financeira e operacional do projeto.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1- Os estudos vão identificar as particularidades de cada município para que seja alocada no projeto final. (entre 12 e 14 meses)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2- Identificar a carência dos serviços e necessidades de investimentos;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3- Efetivar a defesa do projeto junto aos órgãos de controle;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4- Realizar as audiências públicas;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58770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908720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5- Realizar  divulgação do projeto – ROADSHOW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6- Realização do leilão na bolsa de valores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7- Assinatura do contrato com a empresa vencedora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(Obs.: Importante destacar que não haverá qualquer custo para os participantes do projeto)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(Obs. Restando o prazo para instalação dos canteiros de obras)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3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692696"/>
            <a:ext cx="667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BENEFÍCIOS DO SANEAMENTO NO ESTADO DE RONDÔNIA: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1- População estimada – 1.800.000 hab. (IBGE)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2- Apenas 46,1% da população possui água tratada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snis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/2018)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Apenas 5,8%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população possuem esgoto sanitário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snis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/2018)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4- Investimentos diretos estimado 5.876 bilhões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snis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/2018)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5- Investimentos indiretos outros R$ 13.913 bilhões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snis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/2018)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6- Empregos diretos 225 mil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Tratabrasil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313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115616" y="548680"/>
            <a:ext cx="69847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7- Empregos indiretos 109 mil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Tratabrasil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8- Redução substancial nas despesas com saúde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9- Aumento da frequência escolar, melhoramento do IDH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10- Aumento da receita do município em torno de 11%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Tratabrasil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Risco de seguir sozinho através de PMI – apenas 2,8% conseguem atingir os objetivos.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bons resultados dos blocos está na escala dos projetos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Cumprimento das condições do Decreto Federal nº 10.710/2021.</a:t>
            </a:r>
          </a:p>
        </p:txBody>
      </p:sp>
    </p:spTree>
    <p:extLst>
      <p:ext uri="{BB962C8B-B14F-4D97-AF65-F5344CB8AC3E}">
        <p14:creationId xmlns:p14="http://schemas.microsoft.com/office/powerpoint/2010/main" val="1855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764704"/>
            <a:ext cx="73448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Experiências de concessão saneamento básico pelo BNDES: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2021 – Rio de Janeiro – R$ 7.274 bilhões em outorgas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2021 – Região metropolitana Maceió – R$ 2.009 bilhões em outorgas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2021 – Amapá – R$ 930 milhões em outorgas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513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7" y="13407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OBRIGADO PELA ATENÇÃO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51920" y="465313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José Abrantes Alves de Aquino</a:t>
            </a:r>
          </a:p>
          <a:p>
            <a:r>
              <a:rPr lang="pt-BR" dirty="0"/>
              <a:t>Assessor Especial - SEPOG</a:t>
            </a:r>
          </a:p>
          <a:p>
            <a:r>
              <a:rPr lang="pt-BR" dirty="0" err="1"/>
              <a:t>Email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a.s.com@hotmail.com</a:t>
            </a:r>
            <a:endParaRPr lang="pt-BR" dirty="0"/>
          </a:p>
          <a:p>
            <a:r>
              <a:rPr lang="pt-BR" dirty="0"/>
              <a:t>Telefones: (69) 98115-4944</a:t>
            </a:r>
          </a:p>
          <a:p>
            <a:r>
              <a:rPr lang="pt-BR" dirty="0"/>
              <a:t>	  (69) 99937-4944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95735" y="2132856"/>
            <a:ext cx="46085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“QUE NOSSAS PALAVRAS, NOSSOS GESTOS E NOSSAS AÇÕES FAÇAM A DIFERENÇA NA VIDA DAS PESSOAS.”</a:t>
            </a:r>
            <a:r>
              <a:rPr lang="pt-BR" sz="2000" dirty="0"/>
              <a:t> </a:t>
            </a:r>
          </a:p>
          <a:p>
            <a:pPr algn="just"/>
            <a:r>
              <a:rPr lang="pt-BR" dirty="0"/>
              <a:t>			(</a:t>
            </a:r>
            <a:r>
              <a:rPr lang="pt-BR" dirty="0" err="1"/>
              <a:t>Taci</a:t>
            </a:r>
            <a:r>
              <a:rPr lang="pt-BR" dirty="0"/>
              <a:t> </a:t>
            </a:r>
            <a:r>
              <a:rPr lang="pt-BR" dirty="0" err="1"/>
              <a:t>Gões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989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FC62D01-EF52-4564-9461-EF35EEDD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37455" y="305068"/>
            <a:ext cx="69847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No Brasil, o Marco Legal do saneamento básico foi instituído pelas Leis Federal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nºs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11.079/2004 e 11.445/2007 e outras.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Com a alteração dada pela Lei nº 14.026/2020 foi que efetivamente estabeleceu metas claras e objetivas para o atendimento de dois, dos quatro eixos do saneamento básico.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1- ABASTECIMENTO DE ÁGUA POTÁVEL;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2- ESGOTAMENTO SANITÁRIO;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3- COLETA E TRATAMENTO DE RESÍDUOS SÓLIDOS; e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4- DRENAGEM E MANEJO DE ÁGUAS PLUVIAIS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22"/>
            </a:endParaRPr>
          </a:p>
        </p:txBody>
      </p:sp>
    </p:spTree>
    <p:extLst>
      <p:ext uri="{BB962C8B-B14F-4D97-AF65-F5344CB8AC3E}">
        <p14:creationId xmlns:p14="http://schemas.microsoft.com/office/powerpoint/2010/main" val="135818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F92A5B-A210-454F-A469-C45F935A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56702"/>
            <a:ext cx="10836696" cy="69714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020573" y="936010"/>
            <a:ext cx="660684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No Estado de Rondônia, o Governador após reunião com a Presidência da República, Ministério do Economia, BNDES e Secretaria Especial de PPI, em meados 2020, colocou-se como coordenador dos trabalhos no sentido de atingir a universalização da prestação dos serviços de saneamento básico, buscando cumprir as metas da Lei Federal nº 14.026/2020 – Novo Marco Regulatório.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O trabalho vem sendo conduzido pela SEDI/ SEDEC.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Obs.: É importante destacar a inclusão dos distritos e localidades – por decisão do gestor municipal.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626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71DDDA-836B-489A-B436-82010C1F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33069"/>
            <a:ext cx="10404648" cy="692413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27784" y="1029968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O primeiro passo foi a assinatura de um Acordo de Cooperação Técnica com BNDES, ponto focal no Governo Federal para orientar o Estado em suas ações, que ocorreu em novembro de 2020.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Em dezembro 2020, foi encaminhado projeto de Lei criando a macro região de saneamento básico, contemplando todo o Estado de Rondônia, que  foi aprovado em janeiro de 2021, através da Lei Estadual nº 4.955/2021.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03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406AB2-E3DF-4BC0-9D17-9A48D60FC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7" y="0"/>
            <a:ext cx="9156568" cy="689205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51720" y="1206624"/>
            <a:ext cx="6552728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 1º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Fica instituída a Unidade Regional de Saneamento Básico no Estado de Rondônia, visando a promoção de viabilidade técnica e econômico-financeira para prestação dos serviços públicos de fornecimento de água tratada, esgotamento sanitário, coleta e tratamento de resíduos sólidos, assim como a drenagem de águas pluviais, nos 52 (cinquenta e dois) municípios do Estado, com meta estabelecida para 2033, em conformidade com o que dispõe nas Leis Federais nº 11.445, de 5 de janeiro de 2007 e nº 14.026, de 15 de julho de 2020.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078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406AB2-E3DF-4BC0-9D17-9A48D60FC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67" cy="689205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31640" y="1781815"/>
            <a:ext cx="7272808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 1º A Unidade Regional contemplará, automaticamente, outros municípios, regiões metropolitanas, aglomerações urbanas ou microrregiões que venham a ser posteriormente criados no Estado de Rondônia.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 2º A prestação dos serviços públicos previstos no caput poderá ser organizada em blocos de municípios, admitida a sua delegação por meio de 1 (um) ou mais contratos de concessão.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2D9D213-3EAE-40FF-A98B-147B971E4738}"/>
              </a:ext>
            </a:extLst>
          </p:cNvPr>
          <p:cNvSpPr/>
          <p:nvPr/>
        </p:nvSpPr>
        <p:spPr>
          <a:xfrm>
            <a:off x="8460432" y="6203258"/>
            <a:ext cx="683568" cy="65474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7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777C7F-D49C-42D7-BEE8-F78AFA0A4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03648" y="908720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 2º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Os titulares dos serviços terão a faculdade de integrar a Unidade em comento a qualquer tempo, formalizando a adesão por meio de instrumentos de gestão associada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interfederativa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de acordo com o art. 241 da Constituição Federal.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(Obs. Respeitando a fase dos estudos de viabilidade econômica, Financeira e Operacional)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 1º A governança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interfederativa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da Unidade Regional de Saneamento Básico terá como finalidade, a viabilização do exercício integrado das funções públicas referentes aos serviços de fornecimento de água e esgotamento sanitário, notadamente a sua organização, planejamento, fiscalização, regulação e prestação.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9028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A04B53-353C-47DB-BE8A-BAE1EE0B4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3"/>
            <a:ext cx="9144000" cy="68718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87624" y="764704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 3º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A Unidade Regional de Saneamento Básico poderá adotar formato simplificado de governança dos serviços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titularizados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por seus integrantes; inclusive mediante a centralização, no estado de Rondônia, do exercício de funções públicas e da responsabilidade pela gestão dos contratos de concessão celebrados.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 3º Caberá ao órgão colegiado, sem prejuízo de outras atribuições que sejam acometidas nos instrumentos de gestão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 - aprovar a retomada dos serviços públicos de saneamento pelo respectivo titular, condicionando tal retirada, em qualquer caso, ao prévio pagamento das indenizações devidas em virtude dos investimentos executados e não amortizados, em redes e outras infraestruturas, executados no território do referido titular, conforme legislação e contratos de concessão celebrados;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445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39BAFA-2D00-4617-8299-1A0C1561E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3"/>
            <a:ext cx="9144000" cy="68718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03648" y="122145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 - aprovar Plano Regionalizado de Saneamento Básico, que será elaborado nos termos do art. 17 da Lei Federal nº 11.445, de 5 de janeiro de 2007, devendo dispor sobre o planejamento integrado dos serviços prestados na Unidade Regional de Saneamento Básico; e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(Obs.: Vantagens de se ter o PMSB)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III - autorizar que os estudos técnicos que fundamentem as eventuais concessões dos serviços possam ser considerados planos de saneamento básico, desde que obtenham os requisitos legais necessários.</a:t>
            </a:r>
          </a:p>
        </p:txBody>
      </p:sp>
    </p:spTree>
    <p:extLst>
      <p:ext uri="{BB962C8B-B14F-4D97-AF65-F5344CB8AC3E}">
        <p14:creationId xmlns:p14="http://schemas.microsoft.com/office/powerpoint/2010/main" val="1444781483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1353</TotalTime>
  <Words>388</Words>
  <Application>Microsoft Office PowerPoint</Application>
  <PresentationFormat>Apresentação na tela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22</vt:lpstr>
      <vt:lpstr>Arial</vt:lpstr>
      <vt:lpstr>Calibri</vt:lpstr>
      <vt:lpstr>Wingdings</vt:lpstr>
      <vt:lpstr>Composto</vt:lpstr>
      <vt:lpstr>Saneamento Básico FUNASA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Notebook</dc:creator>
  <cp:lastModifiedBy>Maria do Socorro Lima e Silva Frayha</cp:lastModifiedBy>
  <cp:revision>62</cp:revision>
  <dcterms:created xsi:type="dcterms:W3CDTF">2020-09-25T14:09:19Z</dcterms:created>
  <dcterms:modified xsi:type="dcterms:W3CDTF">2022-01-24T16:42:12Z</dcterms:modified>
</cp:coreProperties>
</file>